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64" r:id="rId5"/>
    <p:sldId id="265" r:id="rId6"/>
    <p:sldId id="269" r:id="rId7"/>
    <p:sldId id="257" r:id="rId8"/>
    <p:sldId id="258" r:id="rId9"/>
    <p:sldId id="259" r:id="rId10"/>
    <p:sldId id="260" r:id="rId11"/>
    <p:sldId id="266" r:id="rId12"/>
    <p:sldId id="261" r:id="rId13"/>
    <p:sldId id="267" r:id="rId14"/>
    <p:sldId id="268"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7" d="100"/>
          <a:sy n="87" d="100"/>
        </p:scale>
        <p:origin x="6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5/29/2022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5/29/2022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5/29/2022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5/29/2022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5/29/2022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5/29/2022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5/29/2022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5/29/2022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5/29/2022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5/29/2022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5/29/2022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201226-3A04-4F2C-9E83-0210019F4442}"/>
              </a:ext>
            </a:extLst>
          </p:cNvPr>
          <p:cNvSpPr>
            <a:spLocks noGrp="1"/>
          </p:cNvSpPr>
          <p:nvPr>
            <p:ph type="ctrTitle"/>
          </p:nvPr>
        </p:nvSpPr>
        <p:spPr/>
        <p:txBody>
          <a:bodyPr/>
          <a:lstStyle/>
          <a:p>
            <a:pPr algn="ctr"/>
            <a:r>
              <a:rPr lang="fr-FR" dirty="0">
                <a:solidFill>
                  <a:srgbClr val="002060"/>
                </a:solidFill>
              </a:rPr>
              <a:t>Troubles neuro-dégénératifs de la personne âgée</a:t>
            </a:r>
          </a:p>
        </p:txBody>
      </p:sp>
      <p:sp>
        <p:nvSpPr>
          <p:cNvPr id="3" name="Sous-titre 2">
            <a:extLst>
              <a:ext uri="{FF2B5EF4-FFF2-40B4-BE49-F238E27FC236}">
                <a16:creationId xmlns:a16="http://schemas.microsoft.com/office/drawing/2014/main" id="{2D209041-5857-4271-872C-2A530496215E}"/>
              </a:ext>
            </a:extLst>
          </p:cNvPr>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778732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6BAE2-95C7-4E27-B097-C38FF1DE3F5A}"/>
              </a:ext>
            </a:extLst>
          </p:cNvPr>
          <p:cNvSpPr>
            <a:spLocks noGrp="1"/>
          </p:cNvSpPr>
          <p:nvPr>
            <p:ph type="title"/>
          </p:nvPr>
        </p:nvSpPr>
        <p:spPr/>
        <p:txBody>
          <a:bodyPr/>
          <a:lstStyle/>
          <a:p>
            <a:r>
              <a:rPr lang="fr-FR" u="sng" dirty="0">
                <a:solidFill>
                  <a:srgbClr val="002060"/>
                </a:solidFill>
              </a:rPr>
              <a:t>Approche clinique</a:t>
            </a:r>
          </a:p>
        </p:txBody>
      </p:sp>
      <p:sp>
        <p:nvSpPr>
          <p:cNvPr id="3" name="Espace réservé du contenu 2">
            <a:extLst>
              <a:ext uri="{FF2B5EF4-FFF2-40B4-BE49-F238E27FC236}">
                <a16:creationId xmlns:a16="http://schemas.microsoft.com/office/drawing/2014/main" id="{FB5CD0AD-E99D-4BC9-80F7-D5236FEF1AB8}"/>
              </a:ext>
            </a:extLst>
          </p:cNvPr>
          <p:cNvSpPr>
            <a:spLocks noGrp="1"/>
          </p:cNvSpPr>
          <p:nvPr>
            <p:ph idx="1"/>
          </p:nvPr>
        </p:nvSpPr>
        <p:spPr/>
        <p:txBody>
          <a:bodyPr/>
          <a:lstStyle/>
          <a:p>
            <a:r>
              <a:rPr lang="fr-FR" dirty="0">
                <a:solidFill>
                  <a:srgbClr val="002060"/>
                </a:solidFill>
              </a:rPr>
              <a:t>225000 nouveaux cas diagnostiqués/an</a:t>
            </a:r>
          </a:p>
          <a:p>
            <a:r>
              <a:rPr lang="fr-FR" dirty="0">
                <a:solidFill>
                  <a:srgbClr val="002060"/>
                </a:solidFill>
              </a:rPr>
              <a:t>1 000 000 personnes atteintes</a:t>
            </a:r>
          </a:p>
          <a:p>
            <a:r>
              <a:rPr lang="fr-FR" dirty="0">
                <a:solidFill>
                  <a:srgbClr val="002060"/>
                </a:solidFill>
              </a:rPr>
              <a:t>8% des personnes âgées de plus de 65 ans et 17% des plus de 75 ans.</a:t>
            </a:r>
          </a:p>
          <a:p>
            <a:r>
              <a:rPr lang="fr-FR" dirty="0">
                <a:solidFill>
                  <a:srgbClr val="002060"/>
                </a:solidFill>
              </a:rPr>
              <a:t>30 000 personnes plus jeunes</a:t>
            </a:r>
          </a:p>
          <a:p>
            <a:r>
              <a:rPr lang="fr-FR" dirty="0">
                <a:solidFill>
                  <a:srgbClr val="002060"/>
                </a:solidFill>
              </a:rPr>
              <a:t>D’ici 2050: 1 800 000 personnes</a:t>
            </a:r>
          </a:p>
          <a:p>
            <a:endParaRPr lang="fr-FR" dirty="0"/>
          </a:p>
        </p:txBody>
      </p:sp>
    </p:spTree>
    <p:extLst>
      <p:ext uri="{BB962C8B-B14F-4D97-AF65-F5344CB8AC3E}">
        <p14:creationId xmlns:p14="http://schemas.microsoft.com/office/powerpoint/2010/main" val="328533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EB7812-2764-4478-990F-71349030689B}"/>
              </a:ext>
            </a:extLst>
          </p:cNvPr>
          <p:cNvSpPr>
            <a:spLocks noGrp="1"/>
          </p:cNvSpPr>
          <p:nvPr>
            <p:ph type="title"/>
          </p:nvPr>
        </p:nvSpPr>
        <p:spPr/>
        <p:txBody>
          <a:bodyPr/>
          <a:lstStyle/>
          <a:p>
            <a:r>
              <a:rPr lang="fr-FR" dirty="0">
                <a:solidFill>
                  <a:srgbClr val="002060"/>
                </a:solidFill>
              </a:rPr>
              <a:t>Diagnostic:</a:t>
            </a:r>
          </a:p>
        </p:txBody>
      </p:sp>
      <p:sp>
        <p:nvSpPr>
          <p:cNvPr id="3" name="Espace réservé du contenu 2">
            <a:extLst>
              <a:ext uri="{FF2B5EF4-FFF2-40B4-BE49-F238E27FC236}">
                <a16:creationId xmlns:a16="http://schemas.microsoft.com/office/drawing/2014/main" id="{9FF7F15A-6B8E-4433-B039-BA08F96F4AED}"/>
              </a:ext>
            </a:extLst>
          </p:cNvPr>
          <p:cNvSpPr>
            <a:spLocks noGrp="1"/>
          </p:cNvSpPr>
          <p:nvPr>
            <p:ph idx="1"/>
          </p:nvPr>
        </p:nvSpPr>
        <p:spPr/>
        <p:txBody>
          <a:bodyPr/>
          <a:lstStyle/>
          <a:p>
            <a:r>
              <a:rPr lang="fr-FR" dirty="0">
                <a:solidFill>
                  <a:srgbClr val="002060"/>
                </a:solidFill>
              </a:rPr>
              <a:t>Intérêt d’un dépistage précoce</a:t>
            </a:r>
          </a:p>
          <a:p>
            <a:r>
              <a:rPr lang="fr-FR" dirty="0">
                <a:solidFill>
                  <a:srgbClr val="002060"/>
                </a:solidFill>
              </a:rPr>
              <a:t>Affiner le diagnostic: tests IADL, Horloge, MMS… IRM</a:t>
            </a:r>
          </a:p>
          <a:p>
            <a:r>
              <a:rPr lang="fr-FR" dirty="0">
                <a:solidFill>
                  <a:srgbClr val="002060"/>
                </a:solidFill>
              </a:rPr>
              <a:t>Améliorer les soins apportés aux personnes atteintes: orthophonie, remédiation, ateliers mémoires… robotique</a:t>
            </a:r>
          </a:p>
          <a:p>
            <a:pPr marL="0" indent="0">
              <a:buNone/>
            </a:pPr>
            <a:endParaRPr lang="fr-FR" dirty="0"/>
          </a:p>
          <a:p>
            <a:endParaRPr lang="fr-FR" dirty="0"/>
          </a:p>
        </p:txBody>
      </p:sp>
    </p:spTree>
    <p:extLst>
      <p:ext uri="{BB962C8B-B14F-4D97-AF65-F5344CB8AC3E}">
        <p14:creationId xmlns:p14="http://schemas.microsoft.com/office/powerpoint/2010/main" val="3770560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2A5428-7603-444E-A034-DF17CD886D67}"/>
              </a:ext>
            </a:extLst>
          </p:cNvPr>
          <p:cNvSpPr>
            <a:spLocks noGrp="1"/>
          </p:cNvSpPr>
          <p:nvPr>
            <p:ph type="title"/>
          </p:nvPr>
        </p:nvSpPr>
        <p:spPr/>
        <p:txBody>
          <a:bodyPr/>
          <a:lstStyle/>
          <a:p>
            <a:r>
              <a:rPr lang="fr-FR" dirty="0">
                <a:solidFill>
                  <a:schemeClr val="bg2"/>
                </a:solidFill>
              </a:rPr>
              <a:t>Signes d’alerte</a:t>
            </a:r>
          </a:p>
        </p:txBody>
      </p:sp>
      <p:sp>
        <p:nvSpPr>
          <p:cNvPr id="3" name="Espace réservé du contenu 2">
            <a:extLst>
              <a:ext uri="{FF2B5EF4-FFF2-40B4-BE49-F238E27FC236}">
                <a16:creationId xmlns:a16="http://schemas.microsoft.com/office/drawing/2014/main" id="{E0060AD7-2C75-4D6A-B3AC-6D264327D935}"/>
              </a:ext>
            </a:extLst>
          </p:cNvPr>
          <p:cNvSpPr>
            <a:spLocks noGrp="1"/>
          </p:cNvSpPr>
          <p:nvPr>
            <p:ph idx="1"/>
          </p:nvPr>
        </p:nvSpPr>
        <p:spPr/>
        <p:txBody>
          <a:bodyPr>
            <a:normAutofit fontScale="92500" lnSpcReduction="10000"/>
          </a:bodyPr>
          <a:lstStyle/>
          <a:p>
            <a:r>
              <a:rPr lang="fr-FR" dirty="0">
                <a:solidFill>
                  <a:srgbClr val="002060"/>
                </a:solidFill>
              </a:rPr>
              <a:t>Perte de mémoire</a:t>
            </a:r>
          </a:p>
          <a:p>
            <a:r>
              <a:rPr lang="fr-FR" dirty="0">
                <a:solidFill>
                  <a:srgbClr val="002060"/>
                </a:solidFill>
              </a:rPr>
              <a:t>Difficultés à accomplir les gestes du quotidien</a:t>
            </a:r>
          </a:p>
          <a:p>
            <a:r>
              <a:rPr lang="fr-FR" dirty="0">
                <a:solidFill>
                  <a:srgbClr val="002060"/>
                </a:solidFill>
              </a:rPr>
              <a:t>Problèmes de langage</a:t>
            </a:r>
          </a:p>
          <a:p>
            <a:r>
              <a:rPr lang="fr-FR" dirty="0">
                <a:solidFill>
                  <a:srgbClr val="002060"/>
                </a:solidFill>
              </a:rPr>
              <a:t>Désorientation temps et espace</a:t>
            </a:r>
          </a:p>
          <a:p>
            <a:r>
              <a:rPr lang="fr-FR" dirty="0">
                <a:solidFill>
                  <a:srgbClr val="002060"/>
                </a:solidFill>
              </a:rPr>
              <a:t>Pertes d’objets</a:t>
            </a:r>
          </a:p>
          <a:p>
            <a:r>
              <a:rPr lang="fr-FR" dirty="0">
                <a:solidFill>
                  <a:srgbClr val="002060"/>
                </a:solidFill>
              </a:rPr>
              <a:t>Difficulté de raisonnements abstraits et altération du jugement</a:t>
            </a:r>
          </a:p>
          <a:p>
            <a:r>
              <a:rPr lang="fr-FR" dirty="0">
                <a:solidFill>
                  <a:srgbClr val="002060"/>
                </a:solidFill>
              </a:rPr>
              <a:t>Modification de comportement, changement de personnalité, perte de motivation</a:t>
            </a:r>
          </a:p>
        </p:txBody>
      </p:sp>
    </p:spTree>
    <p:extLst>
      <p:ext uri="{BB962C8B-B14F-4D97-AF65-F5344CB8AC3E}">
        <p14:creationId xmlns:p14="http://schemas.microsoft.com/office/powerpoint/2010/main" val="287075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96B0AB-3853-4C87-86A8-F982EA46A60D}"/>
              </a:ext>
            </a:extLst>
          </p:cNvPr>
          <p:cNvSpPr>
            <a:spLocks noGrp="1"/>
          </p:cNvSpPr>
          <p:nvPr>
            <p:ph type="title"/>
          </p:nvPr>
        </p:nvSpPr>
        <p:spPr/>
        <p:txBody>
          <a:bodyPr/>
          <a:lstStyle/>
          <a:p>
            <a:r>
              <a:rPr lang="fr-FR" dirty="0">
                <a:solidFill>
                  <a:srgbClr val="002060"/>
                </a:solidFill>
              </a:rPr>
              <a:t>Troubles:</a:t>
            </a:r>
          </a:p>
        </p:txBody>
      </p:sp>
      <p:sp>
        <p:nvSpPr>
          <p:cNvPr id="3" name="Espace réservé du contenu 2">
            <a:extLst>
              <a:ext uri="{FF2B5EF4-FFF2-40B4-BE49-F238E27FC236}">
                <a16:creationId xmlns:a16="http://schemas.microsoft.com/office/drawing/2014/main" id="{534BC2F0-48D3-4E6F-B9D3-6986D864EDDA}"/>
              </a:ext>
            </a:extLst>
          </p:cNvPr>
          <p:cNvSpPr>
            <a:spLocks noGrp="1"/>
          </p:cNvSpPr>
          <p:nvPr>
            <p:ph idx="1"/>
          </p:nvPr>
        </p:nvSpPr>
        <p:spPr/>
        <p:txBody>
          <a:bodyPr>
            <a:normAutofit fontScale="92500" lnSpcReduction="10000"/>
          </a:bodyPr>
          <a:lstStyle/>
          <a:p>
            <a:r>
              <a:rPr lang="fr-FR" dirty="0">
                <a:solidFill>
                  <a:srgbClr val="002060"/>
                </a:solidFill>
              </a:rPr>
              <a:t>Troubles de la mémoire</a:t>
            </a:r>
          </a:p>
          <a:p>
            <a:r>
              <a:rPr lang="fr-FR" dirty="0">
                <a:solidFill>
                  <a:srgbClr val="002060"/>
                </a:solidFill>
              </a:rPr>
              <a:t>Troubles du langage</a:t>
            </a:r>
          </a:p>
          <a:p>
            <a:r>
              <a:rPr lang="fr-FR" dirty="0">
                <a:solidFill>
                  <a:srgbClr val="002060"/>
                </a:solidFill>
              </a:rPr>
              <a:t>Troubles du geste</a:t>
            </a:r>
          </a:p>
          <a:p>
            <a:r>
              <a:rPr lang="fr-FR" dirty="0">
                <a:solidFill>
                  <a:srgbClr val="002060"/>
                </a:solidFill>
              </a:rPr>
              <a:t>Troubles de la reconnaissance</a:t>
            </a:r>
          </a:p>
          <a:p>
            <a:r>
              <a:rPr lang="fr-FR" dirty="0">
                <a:solidFill>
                  <a:srgbClr val="002060"/>
                </a:solidFill>
              </a:rPr>
              <a:t>Troubles des fonctions exécutives</a:t>
            </a:r>
          </a:p>
          <a:p>
            <a:r>
              <a:rPr lang="fr-FR" dirty="0">
                <a:solidFill>
                  <a:srgbClr val="002060"/>
                </a:solidFill>
              </a:rPr>
              <a:t>Troubles affectifs et émotionnels</a:t>
            </a:r>
          </a:p>
          <a:p>
            <a:r>
              <a:rPr lang="fr-FR" dirty="0">
                <a:solidFill>
                  <a:srgbClr val="002060"/>
                </a:solidFill>
              </a:rPr>
              <a:t>Troubles du comportement</a:t>
            </a:r>
          </a:p>
        </p:txBody>
      </p:sp>
    </p:spTree>
    <p:extLst>
      <p:ext uri="{BB962C8B-B14F-4D97-AF65-F5344CB8AC3E}">
        <p14:creationId xmlns:p14="http://schemas.microsoft.com/office/powerpoint/2010/main" val="238438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FFAA36-3BBF-471D-B191-1CACAD97C688}"/>
              </a:ext>
            </a:extLst>
          </p:cNvPr>
          <p:cNvSpPr>
            <a:spLocks noGrp="1"/>
          </p:cNvSpPr>
          <p:nvPr>
            <p:ph type="title"/>
          </p:nvPr>
        </p:nvSpPr>
        <p:spPr/>
        <p:txBody>
          <a:bodyPr/>
          <a:lstStyle/>
          <a:p>
            <a:r>
              <a:rPr lang="fr-FR" u="sng" dirty="0">
                <a:solidFill>
                  <a:srgbClr val="002060"/>
                </a:solidFill>
              </a:rPr>
              <a:t>Alzheimer: une maladie de la communication</a:t>
            </a:r>
          </a:p>
        </p:txBody>
      </p:sp>
      <p:sp>
        <p:nvSpPr>
          <p:cNvPr id="3" name="Espace réservé du contenu 2">
            <a:extLst>
              <a:ext uri="{FF2B5EF4-FFF2-40B4-BE49-F238E27FC236}">
                <a16:creationId xmlns:a16="http://schemas.microsoft.com/office/drawing/2014/main" id="{4C8F9977-E8BD-4AB0-B323-06C7263E87C8}"/>
              </a:ext>
            </a:extLst>
          </p:cNvPr>
          <p:cNvSpPr>
            <a:spLocks noGrp="1"/>
          </p:cNvSpPr>
          <p:nvPr>
            <p:ph idx="1"/>
          </p:nvPr>
        </p:nvSpPr>
        <p:spPr/>
        <p:txBody>
          <a:bodyPr/>
          <a:lstStyle/>
          <a:p>
            <a:r>
              <a:rPr lang="fr-FR" dirty="0">
                <a:solidFill>
                  <a:srgbClr val="002060"/>
                </a:solidFill>
              </a:rPr>
              <a:t>Marie France Billet: « Mon père s’est égaré dans cette maladie comme en pays inconnu. Nul n’en connaissait la langue »</a:t>
            </a:r>
          </a:p>
          <a:p>
            <a:r>
              <a:rPr lang="fr-FR" dirty="0">
                <a:solidFill>
                  <a:srgbClr val="002060"/>
                </a:solidFill>
              </a:rPr>
              <a:t>Christian </a:t>
            </a:r>
            <a:r>
              <a:rPr lang="fr-FR" dirty="0" err="1">
                <a:solidFill>
                  <a:srgbClr val="002060"/>
                </a:solidFill>
              </a:rPr>
              <a:t>Bobin</a:t>
            </a:r>
            <a:r>
              <a:rPr lang="fr-FR" dirty="0">
                <a:solidFill>
                  <a:srgbClr val="002060"/>
                </a:solidFill>
              </a:rPr>
              <a:t>: La présence pure</a:t>
            </a:r>
          </a:p>
        </p:txBody>
      </p:sp>
    </p:spTree>
    <p:extLst>
      <p:ext uri="{BB962C8B-B14F-4D97-AF65-F5344CB8AC3E}">
        <p14:creationId xmlns:p14="http://schemas.microsoft.com/office/powerpoint/2010/main" val="341665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BC0634-3302-4155-BB84-F890532F42DC}"/>
              </a:ext>
            </a:extLst>
          </p:cNvPr>
          <p:cNvSpPr>
            <a:spLocks noGrp="1"/>
          </p:cNvSpPr>
          <p:nvPr>
            <p:ph type="title"/>
          </p:nvPr>
        </p:nvSpPr>
        <p:spPr/>
        <p:txBody>
          <a:bodyPr/>
          <a:lstStyle/>
          <a:p>
            <a:r>
              <a:rPr lang="fr-FR" dirty="0">
                <a:solidFill>
                  <a:srgbClr val="002060"/>
                </a:solidFill>
              </a:rPr>
              <a:t>Pourquoi communiquer ?</a:t>
            </a:r>
          </a:p>
        </p:txBody>
      </p:sp>
      <p:sp>
        <p:nvSpPr>
          <p:cNvPr id="3" name="Espace réservé du contenu 2">
            <a:extLst>
              <a:ext uri="{FF2B5EF4-FFF2-40B4-BE49-F238E27FC236}">
                <a16:creationId xmlns:a16="http://schemas.microsoft.com/office/drawing/2014/main" id="{107BD3E0-530A-487C-A117-E1024B14F6DF}"/>
              </a:ext>
            </a:extLst>
          </p:cNvPr>
          <p:cNvSpPr>
            <a:spLocks noGrp="1"/>
          </p:cNvSpPr>
          <p:nvPr>
            <p:ph idx="1"/>
          </p:nvPr>
        </p:nvSpPr>
        <p:spPr/>
        <p:txBody>
          <a:bodyPr/>
          <a:lstStyle/>
          <a:p>
            <a:r>
              <a:rPr lang="fr-FR" dirty="0">
                <a:solidFill>
                  <a:srgbClr val="002060"/>
                </a:solidFill>
              </a:rPr>
              <a:t>Pour maintenir son identité d’être humain</a:t>
            </a:r>
          </a:p>
          <a:p>
            <a:r>
              <a:rPr lang="fr-FR" dirty="0">
                <a:solidFill>
                  <a:srgbClr val="002060"/>
                </a:solidFill>
              </a:rPr>
              <a:t>Pour retarder l’évolution de la démence</a:t>
            </a:r>
          </a:p>
          <a:p>
            <a:r>
              <a:rPr lang="fr-FR" dirty="0">
                <a:solidFill>
                  <a:srgbClr val="002060"/>
                </a:solidFill>
              </a:rPr>
              <a:t>Pour stimuler ses capacités cognitives</a:t>
            </a:r>
          </a:p>
          <a:p>
            <a:r>
              <a:rPr lang="fr-FR" dirty="0">
                <a:solidFill>
                  <a:srgbClr val="002060"/>
                </a:solidFill>
              </a:rPr>
              <a:t>Pour éviter les manifestations anxieuses et troubles du comportement</a:t>
            </a:r>
          </a:p>
          <a:p>
            <a:r>
              <a:rPr lang="fr-FR" dirty="0">
                <a:solidFill>
                  <a:srgbClr val="002060"/>
                </a:solidFill>
              </a:rPr>
              <a:t>Pour favoriser les soins et la prise en charge</a:t>
            </a:r>
          </a:p>
          <a:p>
            <a:r>
              <a:rPr lang="fr-FR" dirty="0">
                <a:solidFill>
                  <a:srgbClr val="002060"/>
                </a:solidFill>
              </a:rPr>
              <a:t>Pour lui permettre d’exprimer sa colère, son mécontentement</a:t>
            </a:r>
          </a:p>
          <a:p>
            <a:endParaRPr lang="fr-FR" dirty="0"/>
          </a:p>
        </p:txBody>
      </p:sp>
    </p:spTree>
    <p:extLst>
      <p:ext uri="{BB962C8B-B14F-4D97-AF65-F5344CB8AC3E}">
        <p14:creationId xmlns:p14="http://schemas.microsoft.com/office/powerpoint/2010/main" val="528344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926A69-224A-4A32-BDE9-A0D98DB3B85F}"/>
              </a:ext>
            </a:extLst>
          </p:cNvPr>
          <p:cNvSpPr>
            <a:spLocks noGrp="1"/>
          </p:cNvSpPr>
          <p:nvPr>
            <p:ph type="title"/>
          </p:nvPr>
        </p:nvSpPr>
        <p:spPr/>
        <p:txBody>
          <a:bodyPr/>
          <a:lstStyle/>
          <a:p>
            <a:r>
              <a:rPr lang="fr-FR" dirty="0">
                <a:solidFill>
                  <a:srgbClr val="002060"/>
                </a:solidFill>
              </a:rPr>
              <a:t>Comment communiquer ?</a:t>
            </a:r>
          </a:p>
        </p:txBody>
      </p:sp>
      <p:sp>
        <p:nvSpPr>
          <p:cNvPr id="3" name="Espace réservé du contenu 2">
            <a:extLst>
              <a:ext uri="{FF2B5EF4-FFF2-40B4-BE49-F238E27FC236}">
                <a16:creationId xmlns:a16="http://schemas.microsoft.com/office/drawing/2014/main" id="{2B3CA03F-3A64-48EB-8AB2-8CF093093266}"/>
              </a:ext>
            </a:extLst>
          </p:cNvPr>
          <p:cNvSpPr>
            <a:spLocks noGrp="1"/>
          </p:cNvSpPr>
          <p:nvPr>
            <p:ph idx="1"/>
          </p:nvPr>
        </p:nvSpPr>
        <p:spPr/>
        <p:txBody>
          <a:bodyPr/>
          <a:lstStyle/>
          <a:p>
            <a:r>
              <a:rPr lang="fr-FR" dirty="0">
                <a:solidFill>
                  <a:srgbClr val="002060"/>
                </a:solidFill>
              </a:rPr>
              <a:t>Commencer par les nommer. Formules de politesse et de revalorisation</a:t>
            </a:r>
          </a:p>
          <a:p>
            <a:r>
              <a:rPr lang="fr-FR" dirty="0">
                <a:solidFill>
                  <a:srgbClr val="002060"/>
                </a:solidFill>
              </a:rPr>
              <a:t>Faire en sorte que la personne vous repère visuellement</a:t>
            </a:r>
          </a:p>
          <a:p>
            <a:r>
              <a:rPr lang="fr-FR" dirty="0">
                <a:solidFill>
                  <a:srgbClr val="002060"/>
                </a:solidFill>
              </a:rPr>
              <a:t>Soignez votre regard et la position de votre corps</a:t>
            </a:r>
          </a:p>
          <a:p>
            <a:r>
              <a:rPr lang="fr-FR" dirty="0">
                <a:solidFill>
                  <a:srgbClr val="002060"/>
                </a:solidFill>
              </a:rPr>
              <a:t>Surveiller le ton de votre voix</a:t>
            </a:r>
          </a:p>
          <a:p>
            <a:r>
              <a:rPr lang="fr-FR" dirty="0">
                <a:solidFill>
                  <a:srgbClr val="002060"/>
                </a:solidFill>
              </a:rPr>
              <a:t>Utiliser le toucher avec prudence</a:t>
            </a:r>
          </a:p>
          <a:p>
            <a:r>
              <a:rPr lang="fr-FR" dirty="0">
                <a:solidFill>
                  <a:srgbClr val="002060"/>
                </a:solidFill>
              </a:rPr>
              <a:t>Faire attention aux effets de la démence</a:t>
            </a:r>
          </a:p>
          <a:p>
            <a:endParaRPr lang="fr-FR" dirty="0"/>
          </a:p>
        </p:txBody>
      </p:sp>
    </p:spTree>
    <p:extLst>
      <p:ext uri="{BB962C8B-B14F-4D97-AF65-F5344CB8AC3E}">
        <p14:creationId xmlns:p14="http://schemas.microsoft.com/office/powerpoint/2010/main" val="6155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2F28BD-46C4-4B54-A86F-0103E4D74D85}"/>
              </a:ext>
            </a:extLst>
          </p:cNvPr>
          <p:cNvSpPr>
            <a:spLocks noGrp="1"/>
          </p:cNvSpPr>
          <p:nvPr>
            <p:ph type="title"/>
          </p:nvPr>
        </p:nvSpPr>
        <p:spPr/>
        <p:txBody>
          <a:bodyPr/>
          <a:lstStyle/>
          <a:p>
            <a:r>
              <a:rPr lang="fr-FR" dirty="0">
                <a:solidFill>
                  <a:srgbClr val="002060"/>
                </a:solidFill>
              </a:rPr>
              <a:t>Comment comprendre les paroles des malades ?</a:t>
            </a:r>
          </a:p>
        </p:txBody>
      </p:sp>
      <p:sp>
        <p:nvSpPr>
          <p:cNvPr id="3" name="Espace réservé du contenu 2">
            <a:extLst>
              <a:ext uri="{FF2B5EF4-FFF2-40B4-BE49-F238E27FC236}">
                <a16:creationId xmlns:a16="http://schemas.microsoft.com/office/drawing/2014/main" id="{B8C401A2-90EE-465E-AB87-2BD6505D6A58}"/>
              </a:ext>
            </a:extLst>
          </p:cNvPr>
          <p:cNvSpPr>
            <a:spLocks noGrp="1"/>
          </p:cNvSpPr>
          <p:nvPr>
            <p:ph idx="1"/>
          </p:nvPr>
        </p:nvSpPr>
        <p:spPr/>
        <p:txBody>
          <a:bodyPr/>
          <a:lstStyle/>
          <a:p>
            <a:r>
              <a:rPr lang="fr-FR" dirty="0">
                <a:solidFill>
                  <a:srgbClr val="002060"/>
                </a:solidFill>
              </a:rPr>
              <a:t>Soyez convaincu du sens des paroles</a:t>
            </a:r>
          </a:p>
          <a:p>
            <a:r>
              <a:rPr lang="fr-FR" dirty="0">
                <a:solidFill>
                  <a:srgbClr val="002060"/>
                </a:solidFill>
              </a:rPr>
              <a:t>Sachez regarder, observer, écouter</a:t>
            </a:r>
          </a:p>
          <a:p>
            <a:r>
              <a:rPr lang="fr-FR" dirty="0">
                <a:solidFill>
                  <a:srgbClr val="002060"/>
                </a:solidFill>
              </a:rPr>
              <a:t>Soyez empathique</a:t>
            </a:r>
          </a:p>
          <a:p>
            <a:r>
              <a:rPr lang="fr-FR" dirty="0">
                <a:solidFill>
                  <a:srgbClr val="002060"/>
                </a:solidFill>
              </a:rPr>
              <a:t>Analyser le contexte. Se renseigner sur le passé de la personne</a:t>
            </a:r>
          </a:p>
          <a:p>
            <a:r>
              <a:rPr lang="fr-FR" dirty="0">
                <a:solidFill>
                  <a:srgbClr val="002060"/>
                </a:solidFill>
              </a:rPr>
              <a:t>Reformulation. Mots opposés. Erreur de phonétique. </a:t>
            </a:r>
          </a:p>
          <a:p>
            <a:r>
              <a:rPr lang="fr-FR" dirty="0">
                <a:solidFill>
                  <a:srgbClr val="002060"/>
                </a:solidFill>
              </a:rPr>
              <a:t>Emploi du mot maman, frère, sœur…</a:t>
            </a:r>
          </a:p>
        </p:txBody>
      </p:sp>
    </p:spTree>
    <p:extLst>
      <p:ext uri="{BB962C8B-B14F-4D97-AF65-F5344CB8AC3E}">
        <p14:creationId xmlns:p14="http://schemas.microsoft.com/office/powerpoint/2010/main" val="2598990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9AE4726C-1831-4FE3-9A11-227F0DC2F0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74" name="Rectangle 73">
              <a:extLst>
                <a:ext uri="{FF2B5EF4-FFF2-40B4-BE49-F238E27FC236}">
                  <a16:creationId xmlns:a16="http://schemas.microsoft.com/office/drawing/2014/main" id="{B651D7F7-8C54-448E-A268-1CBFAD87D4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2">
              <a:extLst>
                <a:ext uri="{FF2B5EF4-FFF2-40B4-BE49-F238E27FC236}">
                  <a16:creationId xmlns:a16="http://schemas.microsoft.com/office/drawing/2014/main" id="{E3B56E94-40E1-489A-98B2-A3238D66A064}"/>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sp>
        <p:nvSpPr>
          <p:cNvPr id="2" name="Titre 1">
            <a:extLst>
              <a:ext uri="{FF2B5EF4-FFF2-40B4-BE49-F238E27FC236}">
                <a16:creationId xmlns:a16="http://schemas.microsoft.com/office/drawing/2014/main" id="{A26D29D0-F172-3D05-E133-465DF791766E}"/>
              </a:ext>
            </a:extLst>
          </p:cNvPr>
          <p:cNvSpPr>
            <a:spLocks noGrp="1"/>
          </p:cNvSpPr>
          <p:nvPr>
            <p:ph type="title"/>
          </p:nvPr>
        </p:nvSpPr>
        <p:spPr>
          <a:xfrm>
            <a:off x="4996697" y="618518"/>
            <a:ext cx="6050713" cy="1478570"/>
          </a:xfrm>
        </p:spPr>
        <p:txBody>
          <a:bodyPr>
            <a:normAutofit/>
          </a:bodyPr>
          <a:lstStyle/>
          <a:p>
            <a:r>
              <a:rPr lang="fr-FR" dirty="0">
                <a:solidFill>
                  <a:srgbClr val="002060"/>
                </a:solidFill>
              </a:rPr>
              <a:t>Validation des émotions</a:t>
            </a:r>
          </a:p>
        </p:txBody>
      </p:sp>
      <p:pic>
        <p:nvPicPr>
          <p:cNvPr id="1026" name="Picture 2" descr="Afficher l’image source">
            <a:extLst>
              <a:ext uri="{FF2B5EF4-FFF2-40B4-BE49-F238E27FC236}">
                <a16:creationId xmlns:a16="http://schemas.microsoft.com/office/drawing/2014/main" id="{4895C7BC-661E-4849-48CF-4B2D906F9EA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 b="3837"/>
          <a:stretch/>
        </p:blipFill>
        <p:spPr bwMode="auto">
          <a:xfrm>
            <a:off x="-5597" y="10"/>
            <a:ext cx="4635583" cy="6857990"/>
          </a:xfrm>
          <a:prstGeom prst="rect">
            <a:avLst/>
          </a:prstGeom>
          <a:noFill/>
          <a:extLst>
            <a:ext uri="{909E8E84-426E-40DD-AFC4-6F175D3DCCD1}">
              <a14:hiddenFill xmlns:a14="http://schemas.microsoft.com/office/drawing/2010/main">
                <a:solidFill>
                  <a:srgbClr val="FFFFFF"/>
                </a:solidFill>
              </a14:hiddenFill>
            </a:ext>
          </a:extLst>
        </p:spPr>
      </p:pic>
      <p:grpSp>
        <p:nvGrpSpPr>
          <p:cNvPr id="77" name="Group 76">
            <a:extLst>
              <a:ext uri="{FF2B5EF4-FFF2-40B4-BE49-F238E27FC236}">
                <a16:creationId xmlns:a16="http://schemas.microsoft.com/office/drawing/2014/main" id="{E916825F-759B-4F1A-BA80-AF7137691E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78" name="Rectangle 77">
              <a:extLst>
                <a:ext uri="{FF2B5EF4-FFF2-40B4-BE49-F238E27FC236}">
                  <a16:creationId xmlns:a16="http://schemas.microsoft.com/office/drawing/2014/main" id="{0AF64541-DE3B-4DBB-84E1-907956469E5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79" name="Freeform 6">
              <a:extLst>
                <a:ext uri="{FF2B5EF4-FFF2-40B4-BE49-F238E27FC236}">
                  <a16:creationId xmlns:a16="http://schemas.microsoft.com/office/drawing/2014/main" id="{9175DCC0-514A-4CA1-AD9A-1BB0FFF1B4F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0" name="Freeform 7">
              <a:extLst>
                <a:ext uri="{FF2B5EF4-FFF2-40B4-BE49-F238E27FC236}">
                  <a16:creationId xmlns:a16="http://schemas.microsoft.com/office/drawing/2014/main" id="{10371924-94D9-48AF-9D5B-6471775BE8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1" name="Rectangle 80">
              <a:extLst>
                <a:ext uri="{FF2B5EF4-FFF2-40B4-BE49-F238E27FC236}">
                  <a16:creationId xmlns:a16="http://schemas.microsoft.com/office/drawing/2014/main" id="{7C964FF9-A41A-438C-A22B-62690C98F1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82" name="Freeform 9">
              <a:extLst>
                <a:ext uri="{FF2B5EF4-FFF2-40B4-BE49-F238E27FC236}">
                  <a16:creationId xmlns:a16="http://schemas.microsoft.com/office/drawing/2014/main" id="{61716CD6-1875-4567-B3E2-364CD0960D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3" name="Freeform 10">
              <a:extLst>
                <a:ext uri="{FF2B5EF4-FFF2-40B4-BE49-F238E27FC236}">
                  <a16:creationId xmlns:a16="http://schemas.microsoft.com/office/drawing/2014/main" id="{31A293D3-7189-453D-AB91-1291AAFF3D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4" name="Freeform 11">
              <a:extLst>
                <a:ext uri="{FF2B5EF4-FFF2-40B4-BE49-F238E27FC236}">
                  <a16:creationId xmlns:a16="http://schemas.microsoft.com/office/drawing/2014/main" id="{87CB4EFE-58B3-4326-9CFB-A2AFADDFA5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5" name="Freeform 12">
              <a:extLst>
                <a:ext uri="{FF2B5EF4-FFF2-40B4-BE49-F238E27FC236}">
                  <a16:creationId xmlns:a16="http://schemas.microsoft.com/office/drawing/2014/main" id="{249CF4D3-B5A3-4287-BC9D-E9BB8FA6EB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6" name="Freeform 13">
              <a:extLst>
                <a:ext uri="{FF2B5EF4-FFF2-40B4-BE49-F238E27FC236}">
                  <a16:creationId xmlns:a16="http://schemas.microsoft.com/office/drawing/2014/main" id="{4D2515F2-4D11-41AF-A6B1-7D084BEA9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7" name="Freeform 14">
              <a:extLst>
                <a:ext uri="{FF2B5EF4-FFF2-40B4-BE49-F238E27FC236}">
                  <a16:creationId xmlns:a16="http://schemas.microsoft.com/office/drawing/2014/main" id="{331BCBF4-0DC2-426E-84B3-AE38E403C9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8" name="Freeform 15">
              <a:extLst>
                <a:ext uri="{FF2B5EF4-FFF2-40B4-BE49-F238E27FC236}">
                  <a16:creationId xmlns:a16="http://schemas.microsoft.com/office/drawing/2014/main" id="{EC8AF156-0BE9-437D-A83B-87364146D0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9" name="Freeform 16">
              <a:extLst>
                <a:ext uri="{FF2B5EF4-FFF2-40B4-BE49-F238E27FC236}">
                  <a16:creationId xmlns:a16="http://schemas.microsoft.com/office/drawing/2014/main" id="{AC8CB256-3F62-4406-88F5-CE2421FF25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0" name="Freeform 17">
              <a:extLst>
                <a:ext uri="{FF2B5EF4-FFF2-40B4-BE49-F238E27FC236}">
                  <a16:creationId xmlns:a16="http://schemas.microsoft.com/office/drawing/2014/main" id="{F3E812EB-415E-4B60-B0FB-65386882CE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1" name="Freeform 18">
              <a:extLst>
                <a:ext uri="{FF2B5EF4-FFF2-40B4-BE49-F238E27FC236}">
                  <a16:creationId xmlns:a16="http://schemas.microsoft.com/office/drawing/2014/main" id="{EB4C95D7-8E6D-45EC-8CA1-9123D718E3B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2" name="Freeform 19">
              <a:extLst>
                <a:ext uri="{FF2B5EF4-FFF2-40B4-BE49-F238E27FC236}">
                  <a16:creationId xmlns:a16="http://schemas.microsoft.com/office/drawing/2014/main" id="{83F62FD2-2F62-4495-997C-8BD7F95AB8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3" name="Freeform 20">
              <a:extLst>
                <a:ext uri="{FF2B5EF4-FFF2-40B4-BE49-F238E27FC236}">
                  <a16:creationId xmlns:a16="http://schemas.microsoft.com/office/drawing/2014/main" id="{B7DFE0F9-22A3-4846-8D4E-0D193BD3288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4" name="Freeform 21">
              <a:extLst>
                <a:ext uri="{FF2B5EF4-FFF2-40B4-BE49-F238E27FC236}">
                  <a16:creationId xmlns:a16="http://schemas.microsoft.com/office/drawing/2014/main" id="{244DAF25-7415-491A-9FF6-E04BC2DC2E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5" name="Freeform 22">
              <a:extLst>
                <a:ext uri="{FF2B5EF4-FFF2-40B4-BE49-F238E27FC236}">
                  <a16:creationId xmlns:a16="http://schemas.microsoft.com/office/drawing/2014/main" id="{7ACA3646-863C-4D00-A58A-62C7FE71CE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6" name="Freeform 23">
              <a:extLst>
                <a:ext uri="{FF2B5EF4-FFF2-40B4-BE49-F238E27FC236}">
                  <a16:creationId xmlns:a16="http://schemas.microsoft.com/office/drawing/2014/main" id="{0EA18B38-BD42-45ED-8458-FB205DBC76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7" name="Freeform 24">
              <a:extLst>
                <a:ext uri="{FF2B5EF4-FFF2-40B4-BE49-F238E27FC236}">
                  <a16:creationId xmlns:a16="http://schemas.microsoft.com/office/drawing/2014/main" id="{45302917-5DBE-4CF2-B52F-478F93FDDE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8" name="Freeform 25">
              <a:extLst>
                <a:ext uri="{FF2B5EF4-FFF2-40B4-BE49-F238E27FC236}">
                  <a16:creationId xmlns:a16="http://schemas.microsoft.com/office/drawing/2014/main" id="{8E61E6FD-D40E-479C-ABE9-2B69AE20D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9" name="Freeform 26">
              <a:extLst>
                <a:ext uri="{FF2B5EF4-FFF2-40B4-BE49-F238E27FC236}">
                  <a16:creationId xmlns:a16="http://schemas.microsoft.com/office/drawing/2014/main" id="{2F4DEB4F-F824-48D7-AF9B-B5D905DCD1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0" name="Freeform 27">
              <a:extLst>
                <a:ext uri="{FF2B5EF4-FFF2-40B4-BE49-F238E27FC236}">
                  <a16:creationId xmlns:a16="http://schemas.microsoft.com/office/drawing/2014/main" id="{F76CFA02-6090-4464-B573-BCA350C90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1" name="Freeform 28">
              <a:extLst>
                <a:ext uri="{FF2B5EF4-FFF2-40B4-BE49-F238E27FC236}">
                  <a16:creationId xmlns:a16="http://schemas.microsoft.com/office/drawing/2014/main" id="{51BE8BEC-76C7-41FE-AB76-35194C2442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2" name="Freeform 29">
              <a:extLst>
                <a:ext uri="{FF2B5EF4-FFF2-40B4-BE49-F238E27FC236}">
                  <a16:creationId xmlns:a16="http://schemas.microsoft.com/office/drawing/2014/main" id="{710F61D4-3B34-45A9-B9B7-CE0373AB49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3" name="Freeform 30">
              <a:extLst>
                <a:ext uri="{FF2B5EF4-FFF2-40B4-BE49-F238E27FC236}">
                  <a16:creationId xmlns:a16="http://schemas.microsoft.com/office/drawing/2014/main" id="{451F080F-4CFB-4626-87CA-BB4CACA1C6F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4" name="Freeform 31">
              <a:extLst>
                <a:ext uri="{FF2B5EF4-FFF2-40B4-BE49-F238E27FC236}">
                  <a16:creationId xmlns:a16="http://schemas.microsoft.com/office/drawing/2014/main" id="{667BBD71-2295-4A66-B76C-F82175C2B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5" name="Freeform 32">
              <a:extLst>
                <a:ext uri="{FF2B5EF4-FFF2-40B4-BE49-F238E27FC236}">
                  <a16:creationId xmlns:a16="http://schemas.microsoft.com/office/drawing/2014/main" id="{B6644DE8-5BD1-4D5F-B245-0D3A21BCE1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6" name="Rectangle 105">
              <a:extLst>
                <a:ext uri="{FF2B5EF4-FFF2-40B4-BE49-F238E27FC236}">
                  <a16:creationId xmlns:a16="http://schemas.microsoft.com/office/drawing/2014/main" id="{A4DE8FD0-E681-4D9C-85C2-BEA4C2B3A06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07" name="Freeform 34">
              <a:extLst>
                <a:ext uri="{FF2B5EF4-FFF2-40B4-BE49-F238E27FC236}">
                  <a16:creationId xmlns:a16="http://schemas.microsoft.com/office/drawing/2014/main" id="{D46033BD-1026-4388-B926-9D11E1D7C4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8" name="Freeform 35">
              <a:extLst>
                <a:ext uri="{FF2B5EF4-FFF2-40B4-BE49-F238E27FC236}">
                  <a16:creationId xmlns:a16="http://schemas.microsoft.com/office/drawing/2014/main" id="{1FA74D4C-2E28-42C5-A7FA-3C7D6BD8B7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9" name="Freeform 36">
              <a:extLst>
                <a:ext uri="{FF2B5EF4-FFF2-40B4-BE49-F238E27FC236}">
                  <a16:creationId xmlns:a16="http://schemas.microsoft.com/office/drawing/2014/main" id="{FADF7B3F-903C-456C-983E-C9868DDAB9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0" name="Freeform 37">
              <a:extLst>
                <a:ext uri="{FF2B5EF4-FFF2-40B4-BE49-F238E27FC236}">
                  <a16:creationId xmlns:a16="http://schemas.microsoft.com/office/drawing/2014/main" id="{033F8698-1549-44AD-8DAD-0055D7B80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1" name="Freeform 38">
              <a:extLst>
                <a:ext uri="{FF2B5EF4-FFF2-40B4-BE49-F238E27FC236}">
                  <a16:creationId xmlns:a16="http://schemas.microsoft.com/office/drawing/2014/main" id="{F1BDD4B6-46FD-4048-ADF1-32EADD9E5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2" name="Freeform 39">
              <a:extLst>
                <a:ext uri="{FF2B5EF4-FFF2-40B4-BE49-F238E27FC236}">
                  <a16:creationId xmlns:a16="http://schemas.microsoft.com/office/drawing/2014/main" id="{E7F387A7-B3BF-4B1A-BFCA-2D21AD3DFE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3" name="Freeform 40">
              <a:extLst>
                <a:ext uri="{FF2B5EF4-FFF2-40B4-BE49-F238E27FC236}">
                  <a16:creationId xmlns:a16="http://schemas.microsoft.com/office/drawing/2014/main" id="{7A1B6BC8-EA82-459D-A0E0-4EBE394E71F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4" name="Freeform 41">
              <a:extLst>
                <a:ext uri="{FF2B5EF4-FFF2-40B4-BE49-F238E27FC236}">
                  <a16:creationId xmlns:a16="http://schemas.microsoft.com/office/drawing/2014/main" id="{8B94E190-DDC2-4545-906F-A1699BD73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5" name="Freeform 42">
              <a:extLst>
                <a:ext uri="{FF2B5EF4-FFF2-40B4-BE49-F238E27FC236}">
                  <a16:creationId xmlns:a16="http://schemas.microsoft.com/office/drawing/2014/main" id="{D9807239-A5BA-4BB3-9194-BCE3B2F21CE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6" name="Freeform 43">
              <a:extLst>
                <a:ext uri="{FF2B5EF4-FFF2-40B4-BE49-F238E27FC236}">
                  <a16:creationId xmlns:a16="http://schemas.microsoft.com/office/drawing/2014/main" id="{04D300FD-DC53-4375-8981-09EA63BCF1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7" name="Freeform 44">
              <a:extLst>
                <a:ext uri="{FF2B5EF4-FFF2-40B4-BE49-F238E27FC236}">
                  <a16:creationId xmlns:a16="http://schemas.microsoft.com/office/drawing/2014/main" id="{1DF83FFD-4C16-41FD-928F-6E88AFC451C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8" name="Rectangle 117">
              <a:extLst>
                <a:ext uri="{FF2B5EF4-FFF2-40B4-BE49-F238E27FC236}">
                  <a16:creationId xmlns:a16="http://schemas.microsoft.com/office/drawing/2014/main" id="{A5B4BC2F-B667-462B-99D8-0C433124ABD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19" name="Freeform 46">
              <a:extLst>
                <a:ext uri="{FF2B5EF4-FFF2-40B4-BE49-F238E27FC236}">
                  <a16:creationId xmlns:a16="http://schemas.microsoft.com/office/drawing/2014/main" id="{0CBD9EFB-AC61-4674-B75A-56449003CC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0" name="Freeform 47">
              <a:extLst>
                <a:ext uri="{FF2B5EF4-FFF2-40B4-BE49-F238E27FC236}">
                  <a16:creationId xmlns:a16="http://schemas.microsoft.com/office/drawing/2014/main" id="{1AD4BBB0-F6A7-451F-BE09-DF619F38EB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1" name="Freeform 48">
              <a:extLst>
                <a:ext uri="{FF2B5EF4-FFF2-40B4-BE49-F238E27FC236}">
                  <a16:creationId xmlns:a16="http://schemas.microsoft.com/office/drawing/2014/main" id="{A258B285-AE5E-473A-AA72-3C95E1D83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2" name="Freeform 49">
              <a:extLst>
                <a:ext uri="{FF2B5EF4-FFF2-40B4-BE49-F238E27FC236}">
                  <a16:creationId xmlns:a16="http://schemas.microsoft.com/office/drawing/2014/main" id="{7BEEDDE5-CB8A-4DF9-858F-4D9462D955A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3" name="Freeform 50">
              <a:extLst>
                <a:ext uri="{FF2B5EF4-FFF2-40B4-BE49-F238E27FC236}">
                  <a16:creationId xmlns:a16="http://schemas.microsoft.com/office/drawing/2014/main" id="{DA1C731B-9B66-4D65-BF47-04B118107B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4" name="Freeform 51">
              <a:extLst>
                <a:ext uri="{FF2B5EF4-FFF2-40B4-BE49-F238E27FC236}">
                  <a16:creationId xmlns:a16="http://schemas.microsoft.com/office/drawing/2014/main" id="{58DBFEC6-C6DC-4B7A-934F-5A79EC3280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5" name="Freeform 52">
              <a:extLst>
                <a:ext uri="{FF2B5EF4-FFF2-40B4-BE49-F238E27FC236}">
                  <a16:creationId xmlns:a16="http://schemas.microsoft.com/office/drawing/2014/main" id="{9948D8CB-2DBE-4E48-98EA-DF9E2666A2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6" name="Freeform 53">
              <a:extLst>
                <a:ext uri="{FF2B5EF4-FFF2-40B4-BE49-F238E27FC236}">
                  <a16:creationId xmlns:a16="http://schemas.microsoft.com/office/drawing/2014/main" id="{56AB69F6-9F0B-4AB6-BCA8-AA2FD69E99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7" name="Freeform 54">
              <a:extLst>
                <a:ext uri="{FF2B5EF4-FFF2-40B4-BE49-F238E27FC236}">
                  <a16:creationId xmlns:a16="http://schemas.microsoft.com/office/drawing/2014/main" id="{0E7FB426-288D-4B0B-B73B-10CCC0EF41E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8" name="Freeform 55">
              <a:extLst>
                <a:ext uri="{FF2B5EF4-FFF2-40B4-BE49-F238E27FC236}">
                  <a16:creationId xmlns:a16="http://schemas.microsoft.com/office/drawing/2014/main" id="{A5C59C6B-46C9-48C9-9F57-2EE738B53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9" name="Freeform 56">
              <a:extLst>
                <a:ext uri="{FF2B5EF4-FFF2-40B4-BE49-F238E27FC236}">
                  <a16:creationId xmlns:a16="http://schemas.microsoft.com/office/drawing/2014/main" id="{7CE85F33-17DC-4273-B06F-D171094449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0" name="Freeform 57">
              <a:extLst>
                <a:ext uri="{FF2B5EF4-FFF2-40B4-BE49-F238E27FC236}">
                  <a16:creationId xmlns:a16="http://schemas.microsoft.com/office/drawing/2014/main" id="{5CD001CF-F2C4-4810-A8D9-679F9F89E5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1" name="Freeform 58">
              <a:extLst>
                <a:ext uri="{FF2B5EF4-FFF2-40B4-BE49-F238E27FC236}">
                  <a16:creationId xmlns:a16="http://schemas.microsoft.com/office/drawing/2014/main" id="{69F4BCDD-D153-40D2-8DD1-2509EE0CE4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grpSp>
      <p:sp>
        <p:nvSpPr>
          <p:cNvPr id="1030" name="Content Placeholder 1029">
            <a:extLst>
              <a:ext uri="{FF2B5EF4-FFF2-40B4-BE49-F238E27FC236}">
                <a16:creationId xmlns:a16="http://schemas.microsoft.com/office/drawing/2014/main" id="{6FB51199-7DBE-8C04-FD28-D538733ADCFA}"/>
              </a:ext>
            </a:extLst>
          </p:cNvPr>
          <p:cNvSpPr>
            <a:spLocks noGrp="1"/>
          </p:cNvSpPr>
          <p:nvPr>
            <p:ph idx="1"/>
          </p:nvPr>
        </p:nvSpPr>
        <p:spPr>
          <a:xfrm>
            <a:off x="4968958" y="2249487"/>
            <a:ext cx="6078453" cy="3541714"/>
          </a:xfrm>
        </p:spPr>
        <p:txBody>
          <a:bodyPr>
            <a:normAutofit/>
          </a:bodyPr>
          <a:lstStyle/>
          <a:p>
            <a:r>
              <a:rPr lang="en-US" dirty="0">
                <a:solidFill>
                  <a:srgbClr val="002060"/>
                </a:solidFill>
              </a:rPr>
              <a:t>Naomi Feil</a:t>
            </a:r>
          </a:p>
          <a:p>
            <a:r>
              <a:rPr lang="en-US" dirty="0">
                <a:solidFill>
                  <a:srgbClr val="002060"/>
                </a:solidFill>
              </a:rPr>
              <a:t>Cycle des </a:t>
            </a:r>
            <a:r>
              <a:rPr lang="en-US" dirty="0" err="1">
                <a:solidFill>
                  <a:srgbClr val="002060"/>
                </a:solidFill>
              </a:rPr>
              <a:t>émotions</a:t>
            </a:r>
            <a:endParaRPr lang="en-US" dirty="0">
              <a:solidFill>
                <a:srgbClr val="002060"/>
              </a:solidFill>
            </a:endParaRPr>
          </a:p>
          <a:p>
            <a:r>
              <a:rPr lang="en-US" dirty="0" err="1">
                <a:solidFill>
                  <a:srgbClr val="002060"/>
                </a:solidFill>
              </a:rPr>
              <a:t>Rejoindre</a:t>
            </a:r>
            <a:r>
              <a:rPr lang="en-US" dirty="0">
                <a:solidFill>
                  <a:srgbClr val="002060"/>
                </a:solidFill>
              </a:rPr>
              <a:t> la </a:t>
            </a:r>
            <a:r>
              <a:rPr lang="en-US" dirty="0" err="1">
                <a:solidFill>
                  <a:srgbClr val="002060"/>
                </a:solidFill>
              </a:rPr>
              <a:t>personne</a:t>
            </a:r>
            <a:r>
              <a:rPr lang="en-US" dirty="0">
                <a:solidFill>
                  <a:srgbClr val="002060"/>
                </a:solidFill>
              </a:rPr>
              <a:t> </a:t>
            </a:r>
            <a:r>
              <a:rPr lang="en-US" dirty="0" err="1">
                <a:solidFill>
                  <a:srgbClr val="002060"/>
                </a:solidFill>
              </a:rPr>
              <a:t>désorientée</a:t>
            </a:r>
            <a:r>
              <a:rPr lang="en-US" dirty="0">
                <a:solidFill>
                  <a:srgbClr val="002060"/>
                </a:solidFill>
              </a:rPr>
              <a:t> dans son </a:t>
            </a:r>
            <a:r>
              <a:rPr lang="en-US" dirty="0" err="1">
                <a:solidFill>
                  <a:srgbClr val="002060"/>
                </a:solidFill>
              </a:rPr>
              <a:t>émotion</a:t>
            </a:r>
            <a:endParaRPr lang="en-US" dirty="0">
              <a:solidFill>
                <a:srgbClr val="002060"/>
              </a:solidFill>
            </a:endParaRPr>
          </a:p>
          <a:p>
            <a:r>
              <a:rPr lang="en-US" dirty="0" err="1">
                <a:solidFill>
                  <a:srgbClr val="002060"/>
                </a:solidFill>
              </a:rPr>
              <a:t>Etre</a:t>
            </a:r>
            <a:r>
              <a:rPr lang="en-US" dirty="0">
                <a:solidFill>
                  <a:srgbClr val="002060"/>
                </a:solidFill>
              </a:rPr>
              <a:t> dans </a:t>
            </a:r>
            <a:r>
              <a:rPr lang="en-US" dirty="0" err="1">
                <a:solidFill>
                  <a:srgbClr val="002060"/>
                </a:solidFill>
              </a:rPr>
              <a:t>l’ici</a:t>
            </a:r>
            <a:r>
              <a:rPr lang="en-US" dirty="0">
                <a:solidFill>
                  <a:srgbClr val="002060"/>
                </a:solidFill>
              </a:rPr>
              <a:t> et le </a:t>
            </a:r>
            <a:r>
              <a:rPr lang="en-US" dirty="0" err="1">
                <a:solidFill>
                  <a:srgbClr val="002060"/>
                </a:solidFill>
              </a:rPr>
              <a:t>maintenant</a:t>
            </a:r>
            <a:endParaRPr lang="en-US" dirty="0">
              <a:solidFill>
                <a:srgbClr val="002060"/>
              </a:solidFill>
            </a:endParaRPr>
          </a:p>
          <a:p>
            <a:pPr marL="0" indent="0">
              <a:buNone/>
            </a:pPr>
            <a:endParaRPr lang="en-US" dirty="0">
              <a:solidFill>
                <a:srgbClr val="002060"/>
              </a:solidFill>
            </a:endParaRPr>
          </a:p>
          <a:p>
            <a:endParaRPr lang="en-US" dirty="0"/>
          </a:p>
        </p:txBody>
      </p:sp>
    </p:spTree>
    <p:extLst>
      <p:ext uri="{BB962C8B-B14F-4D97-AF65-F5344CB8AC3E}">
        <p14:creationId xmlns:p14="http://schemas.microsoft.com/office/powerpoint/2010/main" val="417991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2B03E-34B8-FF56-31B6-B16746B223AC}"/>
              </a:ext>
            </a:extLst>
          </p:cNvPr>
          <p:cNvSpPr>
            <a:spLocks noGrp="1"/>
          </p:cNvSpPr>
          <p:nvPr>
            <p:ph type="title"/>
          </p:nvPr>
        </p:nvSpPr>
        <p:spPr/>
        <p:txBody>
          <a:bodyPr/>
          <a:lstStyle/>
          <a:p>
            <a:endParaRPr lang="fr-FR"/>
          </a:p>
        </p:txBody>
      </p:sp>
      <p:pic>
        <p:nvPicPr>
          <p:cNvPr id="2050" name="Picture 2" descr="Afficher l’image source">
            <a:extLst>
              <a:ext uri="{FF2B5EF4-FFF2-40B4-BE49-F238E27FC236}">
                <a16:creationId xmlns:a16="http://schemas.microsoft.com/office/drawing/2014/main" id="{441DF3D7-C888-EE10-1BD0-28B976928DE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0213" y="1506681"/>
            <a:ext cx="7836060" cy="4897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7327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EAAF0-F411-49F7-88ED-2381172CCECA}"/>
              </a:ext>
            </a:extLst>
          </p:cNvPr>
          <p:cNvSpPr>
            <a:spLocks noGrp="1"/>
          </p:cNvSpPr>
          <p:nvPr>
            <p:ph type="title"/>
          </p:nvPr>
        </p:nvSpPr>
        <p:spPr/>
        <p:txBody>
          <a:bodyPr/>
          <a:lstStyle/>
          <a:p>
            <a:r>
              <a:rPr lang="fr-FR" dirty="0">
                <a:solidFill>
                  <a:srgbClr val="002060"/>
                </a:solidFill>
              </a:rPr>
              <a:t>Plan</a:t>
            </a:r>
          </a:p>
        </p:txBody>
      </p:sp>
      <p:sp>
        <p:nvSpPr>
          <p:cNvPr id="3" name="Espace réservé du contenu 2">
            <a:extLst>
              <a:ext uri="{FF2B5EF4-FFF2-40B4-BE49-F238E27FC236}">
                <a16:creationId xmlns:a16="http://schemas.microsoft.com/office/drawing/2014/main" id="{F8F6D801-8AC2-4BB4-ADAE-BACFFB12F136}"/>
              </a:ext>
            </a:extLst>
          </p:cNvPr>
          <p:cNvSpPr>
            <a:spLocks noGrp="1"/>
          </p:cNvSpPr>
          <p:nvPr>
            <p:ph idx="1"/>
          </p:nvPr>
        </p:nvSpPr>
        <p:spPr/>
        <p:txBody>
          <a:bodyPr/>
          <a:lstStyle/>
          <a:p>
            <a:pPr marL="457200" indent="-457200">
              <a:buAutoNum type="arabicPeriod"/>
            </a:pPr>
            <a:r>
              <a:rPr lang="fr-FR" dirty="0">
                <a:solidFill>
                  <a:srgbClr val="002060"/>
                </a:solidFill>
              </a:rPr>
              <a:t>Approche générale</a:t>
            </a:r>
          </a:p>
          <a:p>
            <a:pPr marL="457200" indent="-457200">
              <a:buAutoNum type="arabicPeriod"/>
            </a:pPr>
            <a:r>
              <a:rPr lang="fr-FR" dirty="0">
                <a:solidFill>
                  <a:srgbClr val="002060"/>
                </a:solidFill>
              </a:rPr>
              <a:t>Approche clinique</a:t>
            </a:r>
          </a:p>
          <a:p>
            <a:pPr marL="457200" indent="-457200">
              <a:buAutoNum type="arabicPeriod"/>
            </a:pPr>
            <a:r>
              <a:rPr lang="fr-FR" dirty="0">
                <a:solidFill>
                  <a:srgbClr val="002060"/>
                </a:solidFill>
              </a:rPr>
              <a:t>La communication</a:t>
            </a:r>
          </a:p>
        </p:txBody>
      </p:sp>
    </p:spTree>
    <p:extLst>
      <p:ext uri="{BB962C8B-B14F-4D97-AF65-F5344CB8AC3E}">
        <p14:creationId xmlns:p14="http://schemas.microsoft.com/office/powerpoint/2010/main" val="2667390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CEB89B-DCE9-4305-9588-4D4F942D6AE6}"/>
              </a:ext>
            </a:extLst>
          </p:cNvPr>
          <p:cNvSpPr>
            <a:spLocks noGrp="1"/>
          </p:cNvSpPr>
          <p:nvPr>
            <p:ph type="title"/>
          </p:nvPr>
        </p:nvSpPr>
        <p:spPr/>
        <p:txBody>
          <a:bodyPr/>
          <a:lstStyle/>
          <a:p>
            <a:r>
              <a:rPr lang="fr-FR" u="sng" dirty="0">
                <a:solidFill>
                  <a:srgbClr val="002060"/>
                </a:solidFill>
              </a:rPr>
              <a:t>Approche générale</a:t>
            </a:r>
            <a:r>
              <a:rPr lang="fr-FR" dirty="0">
                <a:solidFill>
                  <a:srgbClr val="002060"/>
                </a:solidFill>
              </a:rPr>
              <a:t>:</a:t>
            </a:r>
          </a:p>
        </p:txBody>
      </p:sp>
      <p:sp>
        <p:nvSpPr>
          <p:cNvPr id="3" name="Espace réservé du contenu 2">
            <a:extLst>
              <a:ext uri="{FF2B5EF4-FFF2-40B4-BE49-F238E27FC236}">
                <a16:creationId xmlns:a16="http://schemas.microsoft.com/office/drawing/2014/main" id="{34800220-CA23-4ABD-A5F9-7B2D996367D4}"/>
              </a:ext>
            </a:extLst>
          </p:cNvPr>
          <p:cNvSpPr>
            <a:spLocks noGrp="1"/>
          </p:cNvSpPr>
          <p:nvPr>
            <p:ph idx="1"/>
          </p:nvPr>
        </p:nvSpPr>
        <p:spPr/>
        <p:txBody>
          <a:bodyPr/>
          <a:lstStyle/>
          <a:p>
            <a:r>
              <a:rPr lang="fr-FR" u="sng" dirty="0">
                <a:solidFill>
                  <a:srgbClr val="002060"/>
                </a:solidFill>
              </a:rPr>
              <a:t>Démence</a:t>
            </a:r>
            <a:r>
              <a:rPr lang="fr-FR" dirty="0">
                <a:solidFill>
                  <a:srgbClr val="002060"/>
                </a:solidFill>
              </a:rPr>
              <a:t>: terme générique employé pour décrire toute affection progressive et irréversible touchant le système nerveux central, affection qui va atteindre le fonctionnement exécutif (jugement, raisonnement, pensée abstraite), la mémoire, le fonctionnement moteur, psychologique et comportemental de la personne, d’une manière différente selon les individus, mais de manière suffisamment intense pour entraver ses activités quotidiennes, sociales et relationnelles et lui faire perdre son autonomie.</a:t>
            </a:r>
          </a:p>
        </p:txBody>
      </p:sp>
    </p:spTree>
    <p:extLst>
      <p:ext uri="{BB962C8B-B14F-4D97-AF65-F5344CB8AC3E}">
        <p14:creationId xmlns:p14="http://schemas.microsoft.com/office/powerpoint/2010/main" val="236206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B21A0A-E62E-4A80-8596-D8503C55535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DF9771C-7CE3-40DC-9677-096B53F166F7}"/>
              </a:ext>
            </a:extLst>
          </p:cNvPr>
          <p:cNvSpPr>
            <a:spLocks noGrp="1"/>
          </p:cNvSpPr>
          <p:nvPr>
            <p:ph idx="1"/>
          </p:nvPr>
        </p:nvSpPr>
        <p:spPr/>
        <p:txBody>
          <a:bodyPr>
            <a:normAutofit fontScale="92500" lnSpcReduction="10000"/>
          </a:bodyPr>
          <a:lstStyle/>
          <a:p>
            <a:r>
              <a:rPr lang="fr-FR" dirty="0">
                <a:solidFill>
                  <a:srgbClr val="002060"/>
                </a:solidFill>
              </a:rPr>
              <a:t>Parmi les démences, on trouve la maladie d’Alzheimer, mais aussi la maladie à Corps de </a:t>
            </a:r>
            <a:r>
              <a:rPr lang="fr-FR" dirty="0" err="1">
                <a:solidFill>
                  <a:srgbClr val="002060"/>
                </a:solidFill>
              </a:rPr>
              <a:t>Léwy</a:t>
            </a:r>
            <a:r>
              <a:rPr lang="fr-FR" dirty="0">
                <a:solidFill>
                  <a:srgbClr val="002060"/>
                </a:solidFill>
              </a:rPr>
              <a:t>, les démences vasculaires, les démences liées à la maladie de Parkinson, les démences liées à l’alcool (Korsakov), la maladie de Creutzfeldt Jakob…</a:t>
            </a:r>
          </a:p>
          <a:p>
            <a:r>
              <a:rPr lang="fr-FR" dirty="0">
                <a:solidFill>
                  <a:srgbClr val="002060"/>
                </a:solidFill>
              </a:rPr>
              <a:t>C’est la maladie d’Alzheimer qui est la plus fréquemment rencontrée: 60 à 65% des démences.</a:t>
            </a:r>
          </a:p>
          <a:p>
            <a:r>
              <a:rPr lang="fr-FR" dirty="0">
                <a:solidFill>
                  <a:srgbClr val="002060"/>
                </a:solidFill>
              </a:rPr>
              <a:t>Décrite pour la première fois par Aloïs Alzheimer en 1906</a:t>
            </a:r>
          </a:p>
          <a:p>
            <a:r>
              <a:rPr lang="fr-FR" dirty="0">
                <a:solidFill>
                  <a:srgbClr val="002060"/>
                </a:solidFill>
              </a:rPr>
              <a:t>Origine inconnue associant deux types de lésions: plaque amyloïde et protéine anormale TAU.</a:t>
            </a:r>
          </a:p>
        </p:txBody>
      </p:sp>
    </p:spTree>
    <p:extLst>
      <p:ext uri="{BB962C8B-B14F-4D97-AF65-F5344CB8AC3E}">
        <p14:creationId xmlns:p14="http://schemas.microsoft.com/office/powerpoint/2010/main" val="49976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36B7E8-0CB2-4E4F-9CC0-9A6B410821B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AA48883-D5A8-43D4-9A6D-DDB6911F7808}"/>
              </a:ext>
            </a:extLst>
          </p:cNvPr>
          <p:cNvSpPr>
            <a:spLocks noGrp="1"/>
          </p:cNvSpPr>
          <p:nvPr>
            <p:ph idx="1"/>
          </p:nvPr>
        </p:nvSpPr>
        <p:spPr/>
        <p:txBody>
          <a:bodyPr>
            <a:normAutofit fontScale="70000" lnSpcReduction="20000"/>
          </a:bodyPr>
          <a:lstStyle/>
          <a:p>
            <a:r>
              <a:rPr lang="fr-FR" u="sng" dirty="0">
                <a:solidFill>
                  <a:srgbClr val="002060"/>
                </a:solidFill>
              </a:rPr>
              <a:t>Evolution lente et progressive des troubles</a:t>
            </a:r>
            <a:r>
              <a:rPr lang="fr-FR" dirty="0">
                <a:solidFill>
                  <a:srgbClr val="002060"/>
                </a:solidFill>
              </a:rPr>
              <a:t>: la maladie évolue, progresse et modifie constamment la situation du sujet. On décrit 7 stades:</a:t>
            </a:r>
          </a:p>
          <a:p>
            <a:pPr marL="0" indent="0">
              <a:buNone/>
            </a:pPr>
            <a:r>
              <a:rPr lang="fr-FR" dirty="0">
                <a:solidFill>
                  <a:srgbClr val="002060"/>
                </a:solidFill>
              </a:rPr>
              <a:t>Stade 1: aucune déficience</a:t>
            </a:r>
          </a:p>
          <a:p>
            <a:pPr marL="0" indent="0">
              <a:buNone/>
            </a:pPr>
            <a:r>
              <a:rPr lang="fr-FR" dirty="0">
                <a:solidFill>
                  <a:srgbClr val="002060"/>
                </a:solidFill>
              </a:rPr>
              <a:t>Stade 2: déficit cognitif très léger</a:t>
            </a:r>
          </a:p>
          <a:p>
            <a:pPr marL="0" indent="0">
              <a:buNone/>
            </a:pPr>
            <a:r>
              <a:rPr lang="fr-FR" dirty="0">
                <a:solidFill>
                  <a:srgbClr val="002060"/>
                </a:solidFill>
              </a:rPr>
              <a:t>Stade 3: déficit cognitif léger</a:t>
            </a:r>
          </a:p>
          <a:p>
            <a:pPr marL="0" indent="0">
              <a:buNone/>
            </a:pPr>
            <a:r>
              <a:rPr lang="fr-FR" dirty="0">
                <a:solidFill>
                  <a:srgbClr val="002060"/>
                </a:solidFill>
              </a:rPr>
              <a:t>Stade 4: déficit cognitif modéré</a:t>
            </a:r>
          </a:p>
          <a:p>
            <a:pPr marL="0" indent="0">
              <a:buNone/>
            </a:pPr>
            <a:r>
              <a:rPr lang="fr-FR" dirty="0">
                <a:solidFill>
                  <a:srgbClr val="002060"/>
                </a:solidFill>
              </a:rPr>
              <a:t>Stade 5: déficit cognitif modérément sévère</a:t>
            </a:r>
          </a:p>
          <a:p>
            <a:pPr marL="0" indent="0">
              <a:buNone/>
            </a:pPr>
            <a:r>
              <a:rPr lang="fr-FR" dirty="0">
                <a:solidFill>
                  <a:srgbClr val="002060"/>
                </a:solidFill>
              </a:rPr>
              <a:t>Stade 6: déficit cognitif sévère</a:t>
            </a:r>
          </a:p>
          <a:p>
            <a:pPr marL="0" indent="0">
              <a:buNone/>
            </a:pPr>
            <a:r>
              <a:rPr lang="fr-FR" dirty="0">
                <a:solidFill>
                  <a:srgbClr val="002060"/>
                </a:solidFill>
              </a:rPr>
              <a:t>Stade 7: déficit cognitif très sévère</a:t>
            </a:r>
          </a:p>
        </p:txBody>
      </p:sp>
    </p:spTree>
    <p:extLst>
      <p:ext uri="{BB962C8B-B14F-4D97-AF65-F5344CB8AC3E}">
        <p14:creationId xmlns:p14="http://schemas.microsoft.com/office/powerpoint/2010/main" val="2771648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3131B7-E8F1-41B7-B916-4D8DC6212D8A}"/>
              </a:ext>
            </a:extLst>
          </p:cNvPr>
          <p:cNvSpPr>
            <a:spLocks noGrp="1"/>
          </p:cNvSpPr>
          <p:nvPr>
            <p:ph type="title"/>
          </p:nvPr>
        </p:nvSpPr>
        <p:spPr/>
        <p:txBody>
          <a:bodyPr/>
          <a:lstStyle/>
          <a:p>
            <a:r>
              <a:rPr lang="fr-FR" dirty="0">
                <a:solidFill>
                  <a:srgbClr val="002060"/>
                </a:solidFill>
              </a:rPr>
              <a:t>Approche philosophique</a:t>
            </a:r>
          </a:p>
        </p:txBody>
      </p:sp>
      <p:sp>
        <p:nvSpPr>
          <p:cNvPr id="3" name="Espace réservé du contenu 2">
            <a:extLst>
              <a:ext uri="{FF2B5EF4-FFF2-40B4-BE49-F238E27FC236}">
                <a16:creationId xmlns:a16="http://schemas.microsoft.com/office/drawing/2014/main" id="{2559BC6E-F9D5-4BAA-BEEB-1DFE2373F524}"/>
              </a:ext>
            </a:extLst>
          </p:cNvPr>
          <p:cNvSpPr>
            <a:spLocks noGrp="1"/>
          </p:cNvSpPr>
          <p:nvPr>
            <p:ph idx="1"/>
          </p:nvPr>
        </p:nvSpPr>
        <p:spPr/>
        <p:txBody>
          <a:bodyPr>
            <a:normAutofit fontScale="92500"/>
          </a:bodyPr>
          <a:lstStyle/>
          <a:p>
            <a:r>
              <a:rPr lang="fr-FR" dirty="0">
                <a:solidFill>
                  <a:srgbClr val="002060"/>
                </a:solidFill>
              </a:rPr>
              <a:t>La démence est vue presque exclusivement comme une maladie de la perte, comme quelque chose qui est enlevé, arraché à la personne atteinte (mémoire, praxies, orientation…)</a:t>
            </a:r>
          </a:p>
          <a:p>
            <a:r>
              <a:rPr lang="fr-FR" dirty="0">
                <a:solidFill>
                  <a:srgbClr val="002060"/>
                </a:solidFill>
              </a:rPr>
              <a:t>Les pertes décrites attirent le regard et font oublier ce qui est toujours là, les capacités encore présentes.</a:t>
            </a:r>
          </a:p>
          <a:p>
            <a:r>
              <a:rPr lang="fr-FR" dirty="0">
                <a:solidFill>
                  <a:srgbClr val="002060"/>
                </a:solidFill>
              </a:rPr>
              <a:t>Mais pour les démences sévères? Qu’est ce que la vie de ces personnes? Est-ce que la vie s’arrête lorsque l’EEG est plat ou lorsque le cerveau efface toute trace de connaissance? </a:t>
            </a:r>
          </a:p>
        </p:txBody>
      </p:sp>
    </p:spTree>
    <p:extLst>
      <p:ext uri="{BB962C8B-B14F-4D97-AF65-F5344CB8AC3E}">
        <p14:creationId xmlns:p14="http://schemas.microsoft.com/office/powerpoint/2010/main" val="2771246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0E3CC5-60B8-4826-8DFE-303090DB5599}"/>
              </a:ext>
            </a:extLst>
          </p:cNvPr>
          <p:cNvSpPr>
            <a:spLocks noGrp="1"/>
          </p:cNvSpPr>
          <p:nvPr>
            <p:ph type="title"/>
          </p:nvPr>
        </p:nvSpPr>
        <p:spPr/>
        <p:txBody>
          <a:bodyPr/>
          <a:lstStyle/>
          <a:p>
            <a:r>
              <a:rPr lang="fr-FR" dirty="0">
                <a:solidFill>
                  <a:srgbClr val="002060"/>
                </a:solidFill>
              </a:rPr>
              <a:t>Approche philosophique</a:t>
            </a:r>
          </a:p>
        </p:txBody>
      </p:sp>
      <p:sp>
        <p:nvSpPr>
          <p:cNvPr id="3" name="Espace réservé du contenu 2">
            <a:extLst>
              <a:ext uri="{FF2B5EF4-FFF2-40B4-BE49-F238E27FC236}">
                <a16:creationId xmlns:a16="http://schemas.microsoft.com/office/drawing/2014/main" id="{44C9BD3A-AA72-4739-8C13-E62AC4A7142D}"/>
              </a:ext>
            </a:extLst>
          </p:cNvPr>
          <p:cNvSpPr>
            <a:spLocks noGrp="1"/>
          </p:cNvSpPr>
          <p:nvPr>
            <p:ph idx="1"/>
          </p:nvPr>
        </p:nvSpPr>
        <p:spPr/>
        <p:txBody>
          <a:bodyPr/>
          <a:lstStyle/>
          <a:p>
            <a:r>
              <a:rPr lang="fr-FR" dirty="0">
                <a:solidFill>
                  <a:schemeClr val="bg2"/>
                </a:solidFill>
              </a:rPr>
              <a:t>Kant: Les choses ont un prix, l’homme a une dignité.</a:t>
            </a:r>
          </a:p>
          <a:p>
            <a:r>
              <a:rPr lang="fr-FR" dirty="0">
                <a:solidFill>
                  <a:schemeClr val="bg2"/>
                </a:solidFill>
              </a:rPr>
              <a:t>Éric Fiat: Être de l’image de l’autre le miroir amical; réfléchir avant de lui réfléchir son image, réfléchir à son inaliénable et impeccable dignité; au respect qu’on lui doit. Voilà bien ce que puis lui offrir en vérité de plus précieux, et même ce que je lui dois. </a:t>
            </a:r>
          </a:p>
          <a:p>
            <a:endParaRPr lang="fr-FR" dirty="0"/>
          </a:p>
        </p:txBody>
      </p:sp>
    </p:spTree>
    <p:extLst>
      <p:ext uri="{BB962C8B-B14F-4D97-AF65-F5344CB8AC3E}">
        <p14:creationId xmlns:p14="http://schemas.microsoft.com/office/powerpoint/2010/main" val="404572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8E97CB-93FD-4942-B580-E72D46AA1318}"/>
              </a:ext>
            </a:extLst>
          </p:cNvPr>
          <p:cNvSpPr>
            <a:spLocks noGrp="1"/>
          </p:cNvSpPr>
          <p:nvPr>
            <p:ph type="title"/>
          </p:nvPr>
        </p:nvSpPr>
        <p:spPr/>
        <p:txBody>
          <a:bodyPr/>
          <a:lstStyle/>
          <a:p>
            <a:r>
              <a:rPr lang="fr-FR" dirty="0">
                <a:solidFill>
                  <a:srgbClr val="002060"/>
                </a:solidFill>
              </a:rPr>
              <a:t>Déclaration des droits de l’homme</a:t>
            </a:r>
          </a:p>
        </p:txBody>
      </p:sp>
      <p:sp>
        <p:nvSpPr>
          <p:cNvPr id="3" name="Espace réservé du contenu 2">
            <a:extLst>
              <a:ext uri="{FF2B5EF4-FFF2-40B4-BE49-F238E27FC236}">
                <a16:creationId xmlns:a16="http://schemas.microsoft.com/office/drawing/2014/main" id="{A428AD79-0BEF-4A0C-B54E-901C8F8185F8}"/>
              </a:ext>
            </a:extLst>
          </p:cNvPr>
          <p:cNvSpPr>
            <a:spLocks noGrp="1"/>
          </p:cNvSpPr>
          <p:nvPr>
            <p:ph idx="1"/>
          </p:nvPr>
        </p:nvSpPr>
        <p:spPr/>
        <p:txBody>
          <a:bodyPr/>
          <a:lstStyle/>
          <a:p>
            <a:r>
              <a:rPr lang="fr-FR" dirty="0">
                <a:solidFill>
                  <a:schemeClr val="bg2"/>
                </a:solidFill>
              </a:rPr>
              <a:t>Article premier: tous les êtres humains naissent libres et égaux en dignité et en droits. Ils sont doués de raison et de conscience et doivent agir les uns envers les autres dans un esprit de fraternité.</a:t>
            </a:r>
          </a:p>
          <a:p>
            <a:r>
              <a:rPr lang="fr-FR" dirty="0">
                <a:solidFill>
                  <a:schemeClr val="bg2"/>
                </a:solidFill>
              </a:rPr>
              <a:t>Bachelard: le moi s’éveille par la grâce du toi. </a:t>
            </a:r>
          </a:p>
        </p:txBody>
      </p:sp>
    </p:spTree>
    <p:extLst>
      <p:ext uri="{BB962C8B-B14F-4D97-AF65-F5344CB8AC3E}">
        <p14:creationId xmlns:p14="http://schemas.microsoft.com/office/powerpoint/2010/main" val="106955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4CB5CC6F-11C1-4C07-87C0-F043993E89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74" name="Rectangle 73">
              <a:extLst>
                <a:ext uri="{FF2B5EF4-FFF2-40B4-BE49-F238E27FC236}">
                  <a16:creationId xmlns:a16="http://schemas.microsoft.com/office/drawing/2014/main" id="{FADA3C27-4EC6-4DCA-BB85-C75BAAE828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2">
              <a:extLst>
                <a:ext uri="{FF2B5EF4-FFF2-40B4-BE49-F238E27FC236}">
                  <a16:creationId xmlns:a16="http://schemas.microsoft.com/office/drawing/2014/main" id="{2D8216BF-F79F-406D-A3B4-46744068AC43}"/>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grpSp>
        <p:nvGrpSpPr>
          <p:cNvPr id="77" name="Group 76">
            <a:extLst>
              <a:ext uri="{FF2B5EF4-FFF2-40B4-BE49-F238E27FC236}">
                <a16:creationId xmlns:a16="http://schemas.microsoft.com/office/drawing/2014/main" id="{C6C16BE5-8A9A-432D-8A61-230FA03816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81779"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78" name="Rectangle 5">
              <a:extLst>
                <a:ext uri="{FF2B5EF4-FFF2-40B4-BE49-F238E27FC236}">
                  <a16:creationId xmlns:a16="http://schemas.microsoft.com/office/drawing/2014/main" id="{2E852AB2-2672-41DF-9CF6-FCDEF1805EF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9" name="Freeform 6">
              <a:extLst>
                <a:ext uri="{FF2B5EF4-FFF2-40B4-BE49-F238E27FC236}">
                  <a16:creationId xmlns:a16="http://schemas.microsoft.com/office/drawing/2014/main" id="{90283F1A-A49E-441D-BDF5-35B8BEE426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0" name="Freeform 7">
              <a:extLst>
                <a:ext uri="{FF2B5EF4-FFF2-40B4-BE49-F238E27FC236}">
                  <a16:creationId xmlns:a16="http://schemas.microsoft.com/office/drawing/2014/main" id="{B0BC41A4-F3F1-4CD4-B266-D9DAA21710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1" name="Rectangle 8">
              <a:extLst>
                <a:ext uri="{FF2B5EF4-FFF2-40B4-BE49-F238E27FC236}">
                  <a16:creationId xmlns:a16="http://schemas.microsoft.com/office/drawing/2014/main" id="{6E29DA39-130F-41A1-A21E-4FB453948A9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82" name="Freeform 9">
              <a:extLst>
                <a:ext uri="{FF2B5EF4-FFF2-40B4-BE49-F238E27FC236}">
                  <a16:creationId xmlns:a16="http://schemas.microsoft.com/office/drawing/2014/main" id="{39995AD4-F8DE-4CEB-B958-1DBF7EAC296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10">
              <a:extLst>
                <a:ext uri="{FF2B5EF4-FFF2-40B4-BE49-F238E27FC236}">
                  <a16:creationId xmlns:a16="http://schemas.microsoft.com/office/drawing/2014/main" id="{D1F7DCE1-6887-4FE0-A7D7-3652030CF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11">
              <a:extLst>
                <a:ext uri="{FF2B5EF4-FFF2-40B4-BE49-F238E27FC236}">
                  <a16:creationId xmlns:a16="http://schemas.microsoft.com/office/drawing/2014/main" id="{4E46B0E1-9543-441D-AD1D-1308AF88C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5" name="Freeform 12">
              <a:extLst>
                <a:ext uri="{FF2B5EF4-FFF2-40B4-BE49-F238E27FC236}">
                  <a16:creationId xmlns:a16="http://schemas.microsoft.com/office/drawing/2014/main" id="{E8C112C9-8D48-4612-AE0B-CF59EC7432C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6" name="Freeform 13">
              <a:extLst>
                <a:ext uri="{FF2B5EF4-FFF2-40B4-BE49-F238E27FC236}">
                  <a16:creationId xmlns:a16="http://schemas.microsoft.com/office/drawing/2014/main" id="{2D16C38C-4A3B-4060-9A3B-C47DD6DE7C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7" name="Freeform 14">
              <a:extLst>
                <a:ext uri="{FF2B5EF4-FFF2-40B4-BE49-F238E27FC236}">
                  <a16:creationId xmlns:a16="http://schemas.microsoft.com/office/drawing/2014/main" id="{0A9B4CAA-8439-44B3-B738-2123169FA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8" name="Freeform 15">
              <a:extLst>
                <a:ext uri="{FF2B5EF4-FFF2-40B4-BE49-F238E27FC236}">
                  <a16:creationId xmlns:a16="http://schemas.microsoft.com/office/drawing/2014/main" id="{8C6EF933-69B7-48C8-9337-4E0DEF6E75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16">
              <a:extLst>
                <a:ext uri="{FF2B5EF4-FFF2-40B4-BE49-F238E27FC236}">
                  <a16:creationId xmlns:a16="http://schemas.microsoft.com/office/drawing/2014/main" id="{B428AEFA-3C03-48AA-AEA5-8E3F58904C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17">
              <a:extLst>
                <a:ext uri="{FF2B5EF4-FFF2-40B4-BE49-F238E27FC236}">
                  <a16:creationId xmlns:a16="http://schemas.microsoft.com/office/drawing/2014/main" id="{041D2508-FE53-47C0-887F-38BD1FB73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18">
              <a:extLst>
                <a:ext uri="{FF2B5EF4-FFF2-40B4-BE49-F238E27FC236}">
                  <a16:creationId xmlns:a16="http://schemas.microsoft.com/office/drawing/2014/main" id="{2C0392BD-D896-4A41-B18B-1389FE1F00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Freeform 19">
              <a:extLst>
                <a:ext uri="{FF2B5EF4-FFF2-40B4-BE49-F238E27FC236}">
                  <a16:creationId xmlns:a16="http://schemas.microsoft.com/office/drawing/2014/main" id="{B3272EA3-C600-441C-BFC9-ACFF90CD4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3" name="Freeform 20">
              <a:extLst>
                <a:ext uri="{FF2B5EF4-FFF2-40B4-BE49-F238E27FC236}">
                  <a16:creationId xmlns:a16="http://schemas.microsoft.com/office/drawing/2014/main" id="{D8731AA3-BC2D-408B-9D72-C804B8B9ED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21">
              <a:extLst>
                <a:ext uri="{FF2B5EF4-FFF2-40B4-BE49-F238E27FC236}">
                  <a16:creationId xmlns:a16="http://schemas.microsoft.com/office/drawing/2014/main" id="{BE934A31-790A-459C-A997-670583ADCC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22">
              <a:extLst>
                <a:ext uri="{FF2B5EF4-FFF2-40B4-BE49-F238E27FC236}">
                  <a16:creationId xmlns:a16="http://schemas.microsoft.com/office/drawing/2014/main" id="{241F679B-BBF0-49DA-A9F3-D623BA752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Freeform 23">
              <a:extLst>
                <a:ext uri="{FF2B5EF4-FFF2-40B4-BE49-F238E27FC236}">
                  <a16:creationId xmlns:a16="http://schemas.microsoft.com/office/drawing/2014/main" id="{0BDC4BE0-E1FF-48B5-A064-70F561454E9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7" name="Freeform 24">
              <a:extLst>
                <a:ext uri="{FF2B5EF4-FFF2-40B4-BE49-F238E27FC236}">
                  <a16:creationId xmlns:a16="http://schemas.microsoft.com/office/drawing/2014/main" id="{245FC7BA-96DB-41CB-B43A-8EEE482C317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8" name="Freeform 25">
              <a:extLst>
                <a:ext uri="{FF2B5EF4-FFF2-40B4-BE49-F238E27FC236}">
                  <a16:creationId xmlns:a16="http://schemas.microsoft.com/office/drawing/2014/main" id="{3BBD03A9-646B-40EE-9A27-15297EC936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9" name="Freeform 26">
              <a:extLst>
                <a:ext uri="{FF2B5EF4-FFF2-40B4-BE49-F238E27FC236}">
                  <a16:creationId xmlns:a16="http://schemas.microsoft.com/office/drawing/2014/main" id="{4D738FC2-47B4-4BC9-B109-05C56DC00D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0" name="Freeform 27">
              <a:extLst>
                <a:ext uri="{FF2B5EF4-FFF2-40B4-BE49-F238E27FC236}">
                  <a16:creationId xmlns:a16="http://schemas.microsoft.com/office/drawing/2014/main" id="{148BE0A7-2537-452C-BA13-B78D302CB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1" name="Freeform 28">
              <a:extLst>
                <a:ext uri="{FF2B5EF4-FFF2-40B4-BE49-F238E27FC236}">
                  <a16:creationId xmlns:a16="http://schemas.microsoft.com/office/drawing/2014/main" id="{CF6A9D45-D849-4BF5-BBA0-D7BE29B8841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2" name="Freeform 29">
              <a:extLst>
                <a:ext uri="{FF2B5EF4-FFF2-40B4-BE49-F238E27FC236}">
                  <a16:creationId xmlns:a16="http://schemas.microsoft.com/office/drawing/2014/main" id="{13F44E41-B5E8-472D-80F2-4539AD3D4C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3" name="Freeform 30">
              <a:extLst>
                <a:ext uri="{FF2B5EF4-FFF2-40B4-BE49-F238E27FC236}">
                  <a16:creationId xmlns:a16="http://schemas.microsoft.com/office/drawing/2014/main" id="{CE052494-AAF2-4C3C-A072-317B7F9873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4" name="Freeform 31">
              <a:extLst>
                <a:ext uri="{FF2B5EF4-FFF2-40B4-BE49-F238E27FC236}">
                  <a16:creationId xmlns:a16="http://schemas.microsoft.com/office/drawing/2014/main" id="{90345C3D-13FE-4815-9563-58A52B457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5" name="Freeform 32">
              <a:extLst>
                <a:ext uri="{FF2B5EF4-FFF2-40B4-BE49-F238E27FC236}">
                  <a16:creationId xmlns:a16="http://schemas.microsoft.com/office/drawing/2014/main" id="{37908D29-2BB3-4D6C-92DB-864F630573A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6" name="Rectangle 33">
              <a:extLst>
                <a:ext uri="{FF2B5EF4-FFF2-40B4-BE49-F238E27FC236}">
                  <a16:creationId xmlns:a16="http://schemas.microsoft.com/office/drawing/2014/main" id="{174B5792-73C4-4FBF-BAD9-F9A5BBC5916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07" name="Freeform 34">
              <a:extLst>
                <a:ext uri="{FF2B5EF4-FFF2-40B4-BE49-F238E27FC236}">
                  <a16:creationId xmlns:a16="http://schemas.microsoft.com/office/drawing/2014/main" id="{D4741BB8-0638-4A06-85A7-69FE81BC445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8" name="Freeform 35">
              <a:extLst>
                <a:ext uri="{FF2B5EF4-FFF2-40B4-BE49-F238E27FC236}">
                  <a16:creationId xmlns:a16="http://schemas.microsoft.com/office/drawing/2014/main" id="{FBDB982D-6E9A-426E-86B1-69031E1040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9" name="Freeform 36">
              <a:extLst>
                <a:ext uri="{FF2B5EF4-FFF2-40B4-BE49-F238E27FC236}">
                  <a16:creationId xmlns:a16="http://schemas.microsoft.com/office/drawing/2014/main" id="{400B8260-9575-48DB-9175-B1C8530241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0" name="Freeform 37">
              <a:extLst>
                <a:ext uri="{FF2B5EF4-FFF2-40B4-BE49-F238E27FC236}">
                  <a16:creationId xmlns:a16="http://schemas.microsoft.com/office/drawing/2014/main" id="{52FB1DD3-BAEC-4974-89F5-36B69594591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1" name="Freeform 38">
              <a:extLst>
                <a:ext uri="{FF2B5EF4-FFF2-40B4-BE49-F238E27FC236}">
                  <a16:creationId xmlns:a16="http://schemas.microsoft.com/office/drawing/2014/main" id="{E51161AB-FDC1-4703-9C29-C410366B99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2" name="Freeform 39">
              <a:extLst>
                <a:ext uri="{FF2B5EF4-FFF2-40B4-BE49-F238E27FC236}">
                  <a16:creationId xmlns:a16="http://schemas.microsoft.com/office/drawing/2014/main" id="{DE6123AD-33B5-429C-B8F7-DB1A8FDABF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3" name="Freeform 40">
              <a:extLst>
                <a:ext uri="{FF2B5EF4-FFF2-40B4-BE49-F238E27FC236}">
                  <a16:creationId xmlns:a16="http://schemas.microsoft.com/office/drawing/2014/main" id="{8C454A1D-B20A-4994-8C14-EE5DD3B9939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4" name="Freeform 41">
              <a:extLst>
                <a:ext uri="{FF2B5EF4-FFF2-40B4-BE49-F238E27FC236}">
                  <a16:creationId xmlns:a16="http://schemas.microsoft.com/office/drawing/2014/main" id="{CFA7BB74-790B-45D7-B94B-DD4D83ED81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5" name="Freeform 42">
              <a:extLst>
                <a:ext uri="{FF2B5EF4-FFF2-40B4-BE49-F238E27FC236}">
                  <a16:creationId xmlns:a16="http://schemas.microsoft.com/office/drawing/2014/main" id="{19BBC3FC-0052-4BDB-8D6A-421E07EE263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6" name="Freeform 43">
              <a:extLst>
                <a:ext uri="{FF2B5EF4-FFF2-40B4-BE49-F238E27FC236}">
                  <a16:creationId xmlns:a16="http://schemas.microsoft.com/office/drawing/2014/main" id="{42A3E4B3-707A-4D0A-BEED-61A77E960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7" name="Freeform 44">
              <a:extLst>
                <a:ext uri="{FF2B5EF4-FFF2-40B4-BE49-F238E27FC236}">
                  <a16:creationId xmlns:a16="http://schemas.microsoft.com/office/drawing/2014/main" id="{089BBE83-D985-45E9-B442-1326F6FBA5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8" name="Rectangle 45">
              <a:extLst>
                <a:ext uri="{FF2B5EF4-FFF2-40B4-BE49-F238E27FC236}">
                  <a16:creationId xmlns:a16="http://schemas.microsoft.com/office/drawing/2014/main" id="{FE1B194F-F703-4020-92ED-DBDB5C2344C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19" name="Freeform 46">
              <a:extLst>
                <a:ext uri="{FF2B5EF4-FFF2-40B4-BE49-F238E27FC236}">
                  <a16:creationId xmlns:a16="http://schemas.microsoft.com/office/drawing/2014/main" id="{D7A22662-B7AF-4857-AD78-716690A268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0" name="Freeform 47">
              <a:extLst>
                <a:ext uri="{FF2B5EF4-FFF2-40B4-BE49-F238E27FC236}">
                  <a16:creationId xmlns:a16="http://schemas.microsoft.com/office/drawing/2014/main" id="{62C16BE5-0C4B-48FC-ABA4-36A8F2DFE1F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1" name="Freeform 48">
              <a:extLst>
                <a:ext uri="{FF2B5EF4-FFF2-40B4-BE49-F238E27FC236}">
                  <a16:creationId xmlns:a16="http://schemas.microsoft.com/office/drawing/2014/main" id="{C2327DB7-B7F2-4829-909E-A03D62252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2" name="Freeform 49">
              <a:extLst>
                <a:ext uri="{FF2B5EF4-FFF2-40B4-BE49-F238E27FC236}">
                  <a16:creationId xmlns:a16="http://schemas.microsoft.com/office/drawing/2014/main" id="{167918EB-9EB1-413F-8C39-F018CCDCCD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3" name="Freeform 50">
              <a:extLst>
                <a:ext uri="{FF2B5EF4-FFF2-40B4-BE49-F238E27FC236}">
                  <a16:creationId xmlns:a16="http://schemas.microsoft.com/office/drawing/2014/main" id="{B971E245-631A-4364-A177-C1D1B6B4D3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4" name="Freeform 51">
              <a:extLst>
                <a:ext uri="{FF2B5EF4-FFF2-40B4-BE49-F238E27FC236}">
                  <a16:creationId xmlns:a16="http://schemas.microsoft.com/office/drawing/2014/main" id="{1D4C1872-66E3-45EB-BDE7-26C02A176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5" name="Freeform 52">
              <a:extLst>
                <a:ext uri="{FF2B5EF4-FFF2-40B4-BE49-F238E27FC236}">
                  <a16:creationId xmlns:a16="http://schemas.microsoft.com/office/drawing/2014/main" id="{D2BC0771-493C-4FEF-958F-859C539243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6" name="Freeform 53">
              <a:extLst>
                <a:ext uri="{FF2B5EF4-FFF2-40B4-BE49-F238E27FC236}">
                  <a16:creationId xmlns:a16="http://schemas.microsoft.com/office/drawing/2014/main" id="{E339169B-1EE1-4E4F-BA0C-BD3AD57FD7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7" name="Freeform 54">
              <a:extLst>
                <a:ext uri="{FF2B5EF4-FFF2-40B4-BE49-F238E27FC236}">
                  <a16:creationId xmlns:a16="http://schemas.microsoft.com/office/drawing/2014/main" id="{BBC80538-8C59-46A3-B187-66C9A6D3F2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8" name="Freeform 55">
              <a:extLst>
                <a:ext uri="{FF2B5EF4-FFF2-40B4-BE49-F238E27FC236}">
                  <a16:creationId xmlns:a16="http://schemas.microsoft.com/office/drawing/2014/main" id="{C5F9090C-11D8-4272-815D-11B1911DA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9" name="Freeform 56">
              <a:extLst>
                <a:ext uri="{FF2B5EF4-FFF2-40B4-BE49-F238E27FC236}">
                  <a16:creationId xmlns:a16="http://schemas.microsoft.com/office/drawing/2014/main" id="{A361F786-6FA9-4EAD-81EF-BF4734D466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0" name="Freeform 57">
              <a:extLst>
                <a:ext uri="{FF2B5EF4-FFF2-40B4-BE49-F238E27FC236}">
                  <a16:creationId xmlns:a16="http://schemas.microsoft.com/office/drawing/2014/main" id="{63B2A436-CEC8-477C-ACDD-6E5D2ABBC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1" name="Freeform 58">
              <a:extLst>
                <a:ext uri="{FF2B5EF4-FFF2-40B4-BE49-F238E27FC236}">
                  <a16:creationId xmlns:a16="http://schemas.microsoft.com/office/drawing/2014/main" id="{7FAE92CD-EBFF-4DB4-9F5D-00D33E902E4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re 1">
            <a:extLst>
              <a:ext uri="{FF2B5EF4-FFF2-40B4-BE49-F238E27FC236}">
                <a16:creationId xmlns:a16="http://schemas.microsoft.com/office/drawing/2014/main" id="{DCC85BE6-8B94-40BF-A22C-F59D751AA83E}"/>
              </a:ext>
            </a:extLst>
          </p:cNvPr>
          <p:cNvSpPr>
            <a:spLocks noGrp="1"/>
          </p:cNvSpPr>
          <p:nvPr>
            <p:ph type="title"/>
          </p:nvPr>
        </p:nvSpPr>
        <p:spPr>
          <a:xfrm>
            <a:off x="5491209" y="618518"/>
            <a:ext cx="5877676" cy="1478570"/>
          </a:xfrm>
        </p:spPr>
        <p:txBody>
          <a:bodyPr>
            <a:normAutofit/>
          </a:bodyPr>
          <a:lstStyle/>
          <a:p>
            <a:pPr algn="ctr"/>
            <a:r>
              <a:rPr lang="fr-FR" b="1" dirty="0">
                <a:solidFill>
                  <a:srgbClr val="0070C0"/>
                </a:solidFill>
              </a:rPr>
              <a:t>Changer son regard</a:t>
            </a:r>
          </a:p>
        </p:txBody>
      </p:sp>
      <p:pic>
        <p:nvPicPr>
          <p:cNvPr id="1026" name="Picture 2" descr="Afficher l’image source">
            <a:extLst>
              <a:ext uri="{FF2B5EF4-FFF2-40B4-BE49-F238E27FC236}">
                <a16:creationId xmlns:a16="http://schemas.microsoft.com/office/drawing/2014/main" id="{0B30614B-8BDD-442A-BE6F-A22038BFFC3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6808" r="2" b="33840"/>
          <a:stretch/>
        </p:blipFill>
        <p:spPr bwMode="auto">
          <a:xfrm>
            <a:off x="-5597" y="1"/>
            <a:ext cx="4635583" cy="3427413"/>
          </a:xfrm>
          <a:custGeom>
            <a:avLst/>
            <a:gdLst/>
            <a:ahLst/>
            <a:cxnLst/>
            <a:rect l="l" t="t" r="r" b="b"/>
            <a:pathLst>
              <a:path w="4635583" h="3427413">
                <a:moveTo>
                  <a:pt x="0" y="0"/>
                </a:moveTo>
                <a:lnTo>
                  <a:pt x="4635583" y="0"/>
                </a:lnTo>
                <a:lnTo>
                  <a:pt x="4635583" y="3427413"/>
                </a:lnTo>
                <a:lnTo>
                  <a:pt x="0" y="3427413"/>
                </a:lnTo>
                <a:close/>
              </a:path>
            </a:pathLst>
          </a:custGeom>
          <a:noFill/>
          <a:extLst>
            <a:ext uri="{909E8E84-426E-40DD-AFC4-6F175D3DCCD1}">
              <a14:hiddenFill xmlns:a14="http://schemas.microsoft.com/office/drawing/2010/main">
                <a:solidFill>
                  <a:srgbClr val="FFFFFF"/>
                </a:solidFill>
              </a14:hiddenFill>
            </a:ext>
          </a:extLst>
        </p:spPr>
      </p:pic>
      <p:pic>
        <p:nvPicPr>
          <p:cNvPr id="3" name="Content Placeholder 2" descr="Afficher l’image source">
            <a:extLst>
              <a:ext uri="{FF2B5EF4-FFF2-40B4-BE49-F238E27FC236}">
                <a16:creationId xmlns:a16="http://schemas.microsoft.com/office/drawing/2014/main" id="{CD11782A-458F-03B9-73EA-EE4F2BDB6F8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9804" r="3" b="3"/>
          <a:stretch/>
        </p:blipFill>
        <p:spPr bwMode="auto">
          <a:xfrm>
            <a:off x="-5597" y="3427414"/>
            <a:ext cx="4635583" cy="3430587"/>
          </a:xfrm>
          <a:custGeom>
            <a:avLst/>
            <a:gdLst/>
            <a:ahLst/>
            <a:cxnLst/>
            <a:rect l="l" t="t" r="r" b="b"/>
            <a:pathLst>
              <a:path w="4635583" h="3430587">
                <a:moveTo>
                  <a:pt x="0" y="0"/>
                </a:moveTo>
                <a:lnTo>
                  <a:pt x="4635583" y="0"/>
                </a:lnTo>
                <a:lnTo>
                  <a:pt x="4635583" y="3430587"/>
                </a:lnTo>
                <a:lnTo>
                  <a:pt x="0" y="3430587"/>
                </a:lnTo>
                <a:close/>
              </a:path>
            </a:pathLst>
          </a:custGeom>
          <a:noFill/>
          <a:extLst>
            <a:ext uri="{909E8E84-426E-40DD-AFC4-6F175D3DCCD1}">
              <a14:hiddenFill xmlns:a14="http://schemas.microsoft.com/office/drawing/2010/main">
                <a:solidFill>
                  <a:srgbClr val="FFFFFF"/>
                </a:solidFill>
              </a14:hiddenFill>
            </a:ext>
          </a:extLst>
        </p:spPr>
      </p:pic>
      <p:cxnSp>
        <p:nvCxnSpPr>
          <p:cNvPr id="133" name="Straight Connector 132">
            <a:extLst>
              <a:ext uri="{FF2B5EF4-FFF2-40B4-BE49-F238E27FC236}">
                <a16:creationId xmlns:a16="http://schemas.microsoft.com/office/drawing/2014/main" id="{E104AA93-67FD-43AC-92F9-5840A89E43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32483" y="-464"/>
            <a:ext cx="2646" cy="6858465"/>
          </a:xfrm>
          <a:prstGeom prst="line">
            <a:avLst/>
          </a:prstGeom>
          <a:solidFill>
            <a:schemeClr val="tx2">
              <a:alpha val="60000"/>
            </a:schemeClr>
          </a:solidFill>
          <a:ln w="19050">
            <a:solidFill>
              <a:schemeClr val="tx2">
                <a:alpha val="60000"/>
              </a:schemeClr>
            </a:solidFill>
          </a:ln>
          <a:effectLst>
            <a:outerShdw blurRad="50800" dist="38100" dir="2700000" algn="tl" rotWithShape="0">
              <a:srgbClr val="000000">
                <a:alpha val="58000"/>
              </a:srgbClr>
            </a:outerShdw>
          </a:effectLst>
        </p:spPr>
      </p:cxnSp>
      <p:cxnSp>
        <p:nvCxnSpPr>
          <p:cNvPr id="135" name="Straight Connector 134">
            <a:extLst>
              <a:ext uri="{FF2B5EF4-FFF2-40B4-BE49-F238E27FC236}">
                <a16:creationId xmlns:a16="http://schemas.microsoft.com/office/drawing/2014/main" id="{95AE1CAD-A877-4C0B-91F7-CA9C684C94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7" y="3427414"/>
            <a:ext cx="4635583" cy="0"/>
          </a:xfrm>
          <a:prstGeom prst="line">
            <a:avLst/>
          </a:prstGeom>
          <a:solidFill>
            <a:schemeClr val="tx2">
              <a:alpha val="60000"/>
            </a:schemeClr>
          </a:solidFill>
          <a:ln w="19050">
            <a:solidFill>
              <a:schemeClr val="tx2">
                <a:alpha val="60000"/>
              </a:schemeClr>
            </a:solidFill>
          </a:ln>
          <a:effectLst>
            <a:outerShdw blurRad="50800" dist="38100" dir="2700000" algn="tl" rotWithShape="0">
              <a:srgbClr val="000000">
                <a:alpha val="58000"/>
              </a:srgbClr>
            </a:outerShdw>
          </a:effectLst>
        </p:spPr>
      </p:cxnSp>
      <p:sp>
        <p:nvSpPr>
          <p:cNvPr id="1028" name="Content Placeholder 1029">
            <a:extLst>
              <a:ext uri="{FF2B5EF4-FFF2-40B4-BE49-F238E27FC236}">
                <a16:creationId xmlns:a16="http://schemas.microsoft.com/office/drawing/2014/main" id="{0BD62BAC-54F8-C5BF-C6C0-0428CBA1BF30}"/>
              </a:ext>
            </a:extLst>
          </p:cNvPr>
          <p:cNvSpPr>
            <a:spLocks noGrp="1"/>
          </p:cNvSpPr>
          <p:nvPr>
            <p:ph idx="1"/>
          </p:nvPr>
        </p:nvSpPr>
        <p:spPr>
          <a:xfrm>
            <a:off x="5491209" y="2249487"/>
            <a:ext cx="5877677" cy="3541714"/>
          </a:xfrm>
        </p:spPr>
        <p:txBody>
          <a:bodyPr>
            <a:normAutofit/>
          </a:bodyPr>
          <a:lstStyle/>
          <a:p>
            <a:pPr algn="ctr"/>
            <a:r>
              <a:rPr lang="en-US" sz="3200" dirty="0">
                <a:solidFill>
                  <a:srgbClr val="7030A0"/>
                </a:solidFill>
              </a:rPr>
              <a:t>Un </a:t>
            </a:r>
            <a:r>
              <a:rPr lang="en-US" sz="3200" dirty="0" err="1">
                <a:solidFill>
                  <a:srgbClr val="7030A0"/>
                </a:solidFill>
              </a:rPr>
              <a:t>seul</a:t>
            </a:r>
            <a:r>
              <a:rPr lang="en-US" sz="3200" dirty="0">
                <a:solidFill>
                  <a:srgbClr val="7030A0"/>
                </a:solidFill>
              </a:rPr>
              <a:t> regard </a:t>
            </a:r>
            <a:r>
              <a:rPr lang="en-US" sz="3200" dirty="0" err="1">
                <a:solidFill>
                  <a:srgbClr val="7030A0"/>
                </a:solidFill>
              </a:rPr>
              <a:t>peut</a:t>
            </a:r>
            <a:r>
              <a:rPr lang="en-US" sz="3200" dirty="0">
                <a:solidFill>
                  <a:srgbClr val="7030A0"/>
                </a:solidFill>
              </a:rPr>
              <a:t> </a:t>
            </a:r>
            <a:r>
              <a:rPr lang="en-US" sz="3200" dirty="0" err="1">
                <a:solidFill>
                  <a:srgbClr val="7030A0"/>
                </a:solidFill>
              </a:rPr>
              <a:t>sauver</a:t>
            </a:r>
            <a:r>
              <a:rPr lang="en-US" sz="3200" dirty="0">
                <a:solidFill>
                  <a:srgbClr val="7030A0"/>
                </a:solidFill>
              </a:rPr>
              <a:t> un </a:t>
            </a:r>
            <a:r>
              <a:rPr lang="en-US" sz="3200" dirty="0" err="1">
                <a:solidFill>
                  <a:srgbClr val="7030A0"/>
                </a:solidFill>
              </a:rPr>
              <a:t>être</a:t>
            </a:r>
            <a:r>
              <a:rPr lang="en-US" sz="3200" dirty="0">
                <a:solidFill>
                  <a:srgbClr val="7030A0"/>
                </a:solidFill>
              </a:rPr>
              <a:t>.</a:t>
            </a:r>
          </a:p>
          <a:p>
            <a:pPr algn="ctr"/>
            <a:r>
              <a:rPr lang="en-US" sz="3200">
                <a:solidFill>
                  <a:srgbClr val="7030A0"/>
                </a:solidFill>
              </a:rPr>
              <a:t>Magda Hollander-Lafon</a:t>
            </a:r>
          </a:p>
          <a:p>
            <a:pPr algn="ctr"/>
            <a:endParaRPr lang="en-US" sz="3200" dirty="0">
              <a:solidFill>
                <a:srgbClr val="7030A0"/>
              </a:solidFill>
            </a:endParaRPr>
          </a:p>
        </p:txBody>
      </p:sp>
    </p:spTree>
    <p:extLst>
      <p:ext uri="{BB962C8B-B14F-4D97-AF65-F5344CB8AC3E}">
        <p14:creationId xmlns:p14="http://schemas.microsoft.com/office/powerpoint/2010/main" val="470428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279</TotalTime>
  <Words>825</Words>
  <Application>Microsoft Office PowerPoint</Application>
  <PresentationFormat>Grand écran</PresentationFormat>
  <Paragraphs>87</Paragraphs>
  <Slides>19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19</vt:i4>
      </vt:variant>
    </vt:vector>
  </HeadingPairs>
  <TitlesOfParts>
    <vt:vector size="22" baseType="lpstr">
      <vt:lpstr>Arial</vt:lpstr>
      <vt:lpstr>Tw Cen MT</vt:lpstr>
      <vt:lpstr>Circuit</vt:lpstr>
      <vt:lpstr>Troubles neuro-dégénératifs de la personne âgée</vt:lpstr>
      <vt:lpstr>Plan</vt:lpstr>
      <vt:lpstr>Approche générale:</vt:lpstr>
      <vt:lpstr>Présentation PowerPoint</vt:lpstr>
      <vt:lpstr>Présentation PowerPoint</vt:lpstr>
      <vt:lpstr>Approche philosophique</vt:lpstr>
      <vt:lpstr>Approche philosophique</vt:lpstr>
      <vt:lpstr>Déclaration des droits de l’homme</vt:lpstr>
      <vt:lpstr>Changer son regard</vt:lpstr>
      <vt:lpstr>Approche clinique</vt:lpstr>
      <vt:lpstr>Diagnostic:</vt:lpstr>
      <vt:lpstr>Signes d’alerte</vt:lpstr>
      <vt:lpstr>Troubles:</vt:lpstr>
      <vt:lpstr>Alzheimer: une maladie de la communication</vt:lpstr>
      <vt:lpstr>Pourquoi communiquer ?</vt:lpstr>
      <vt:lpstr>Comment communiquer ?</vt:lpstr>
      <vt:lpstr>Comment comprendre les paroles des malades ?</vt:lpstr>
      <vt:lpstr>Validation des émotions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Troubles neuro-dégénératifs de la personne âgée</dc:title>
  <dc:creator>Patrick Villette</dc:creator>
  <cp:lastModifiedBy>Patrick Villette</cp:lastModifiedBy>
  <cp:revision>14</cp:revision>
  <dcterms:created xsi:type="dcterms:W3CDTF">2021-12-03T16:17:57Z</dcterms:created>
  <dcterms:modified xsi:type="dcterms:W3CDTF">2022-05-29T13:34:49Z</dcterms:modified>
</cp:coreProperties>
</file>