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6" r:id="rId5"/>
    <p:sldId id="273" r:id="rId6"/>
    <p:sldId id="264" r:id="rId7"/>
    <p:sldId id="265" r:id="rId8"/>
    <p:sldId id="261" r:id="rId9"/>
    <p:sldId id="262" r:id="rId10"/>
    <p:sldId id="260" r:id="rId11"/>
    <p:sldId id="269" r:id="rId12"/>
    <p:sldId id="268" r:id="rId13"/>
    <p:sldId id="271" r:id="rId14"/>
    <p:sldId id="272" r:id="rId15"/>
    <p:sldId id="270"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E600E31-6BD3-4B2A-A6A9-9AF87A6F1BD4}" type="datetimeFigureOut">
              <a:rPr lang="fr-FR" smtClean="0"/>
              <a:t>20/05/2022</a:t>
            </a:fld>
            <a:endParaRPr lang="fr-F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fr-F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285676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E600E31-6BD3-4B2A-A6A9-9AF87A6F1BD4}" type="datetimeFigureOut">
              <a:rPr lang="fr-FR" smtClean="0"/>
              <a:t>20/05/2022</a:t>
            </a:fld>
            <a:endParaRPr lang="fr-FR"/>
          </a:p>
        </p:txBody>
      </p:sp>
      <p:sp>
        <p:nvSpPr>
          <p:cNvPr id="6" name="Footer Placeholder 5"/>
          <p:cNvSpPr>
            <a:spLocks noGrp="1"/>
          </p:cNvSpPr>
          <p:nvPr>
            <p:ph type="ftr" sz="quarter" idx="11"/>
          </p:nvPr>
        </p:nvSpPr>
        <p:spPr/>
        <p:txBody>
          <a:bodyPr/>
          <a:lstStyle/>
          <a:p>
            <a:endParaRPr lang="fr-F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289158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E600E31-6BD3-4B2A-A6A9-9AF87A6F1BD4}" type="datetimeFigureOut">
              <a:rPr lang="fr-FR" smtClean="0"/>
              <a:t>20/05/2022</a:t>
            </a:fld>
            <a:endParaRPr lang="fr-FR"/>
          </a:p>
        </p:txBody>
      </p:sp>
      <p:sp>
        <p:nvSpPr>
          <p:cNvPr id="5" name="Footer Placeholder 4"/>
          <p:cNvSpPr>
            <a:spLocks noGrp="1"/>
          </p:cNvSpPr>
          <p:nvPr>
            <p:ph type="ftr" sz="quarter" idx="11"/>
          </p:nvPr>
        </p:nvSpPr>
        <p:spPr/>
        <p:txBody>
          <a:bodyPr/>
          <a:lstStyle/>
          <a:p>
            <a:endParaRPr lang="fr-F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424604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E600E31-6BD3-4B2A-A6A9-9AF87A6F1BD4}" type="datetimeFigureOut">
              <a:rPr lang="fr-FR" smtClean="0"/>
              <a:t>20/05/2022</a:t>
            </a:fld>
            <a:endParaRPr lang="fr-FR"/>
          </a:p>
        </p:txBody>
      </p:sp>
      <p:sp>
        <p:nvSpPr>
          <p:cNvPr id="5" name="Footer Placeholder 4"/>
          <p:cNvSpPr>
            <a:spLocks noGrp="1"/>
          </p:cNvSpPr>
          <p:nvPr>
            <p:ph type="ftr" sz="quarter" idx="11"/>
          </p:nvPr>
        </p:nvSpPr>
        <p:spPr/>
        <p:txBody>
          <a:bodyPr/>
          <a:lstStyle/>
          <a:p>
            <a:endParaRPr lang="fr-F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3050507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E600E31-6BD3-4B2A-A6A9-9AF87A6F1BD4}" type="datetimeFigureOut">
              <a:rPr lang="fr-FR" smtClean="0"/>
              <a:t>20/05/2022</a:t>
            </a:fld>
            <a:endParaRPr lang="fr-FR"/>
          </a:p>
        </p:txBody>
      </p:sp>
      <p:sp>
        <p:nvSpPr>
          <p:cNvPr id="5" name="Footer Placeholder 4"/>
          <p:cNvSpPr>
            <a:spLocks noGrp="1"/>
          </p:cNvSpPr>
          <p:nvPr>
            <p:ph type="ftr" sz="quarter" idx="11"/>
          </p:nvPr>
        </p:nvSpPr>
        <p:spPr/>
        <p:txBody>
          <a:bodyPr/>
          <a:lstStyle/>
          <a:p>
            <a:endParaRPr lang="fr-F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205604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E600E31-6BD3-4B2A-A6A9-9AF87A6F1BD4}" type="datetimeFigureOut">
              <a:rPr lang="fr-FR" smtClean="0"/>
              <a:t>20/05/2022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556544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E600E31-6BD3-4B2A-A6A9-9AF87A6F1BD4}" type="datetimeFigureOut">
              <a:rPr lang="fr-FR" smtClean="0"/>
              <a:t>20/05/2022</a:t>
            </a:fld>
            <a:endParaRPr lang="fr-FR"/>
          </a:p>
        </p:txBody>
      </p:sp>
      <p:sp>
        <p:nvSpPr>
          <p:cNvPr id="8" name="Footer Placeholder 7"/>
          <p:cNvSpPr>
            <a:spLocks noGrp="1"/>
          </p:cNvSpPr>
          <p:nvPr>
            <p:ph type="ftr" sz="quarter" idx="11"/>
          </p:nvPr>
        </p:nvSpPr>
        <p:spPr>
          <a:xfrm>
            <a:off x="561111" y="6391838"/>
            <a:ext cx="3644282" cy="304801"/>
          </a:xfrm>
        </p:spPr>
        <p:txBody>
          <a:bodyPr/>
          <a:lstStyle/>
          <a:p>
            <a:endParaRPr lang="fr-FR"/>
          </a:p>
        </p:txBody>
      </p:sp>
      <p:sp>
        <p:nvSpPr>
          <p:cNvPr id="9" name="Slide Number Placeholder 8"/>
          <p:cNvSpPr>
            <a:spLocks noGrp="1"/>
          </p:cNvSpPr>
          <p:nvPr>
            <p:ph type="sldNum" sz="quarter" idx="12"/>
          </p:nvPr>
        </p:nvSpPr>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1148472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E600E31-6BD3-4B2A-A6A9-9AF87A6F1BD4}" type="datetimeFigureOut">
              <a:rPr lang="fr-FR" smtClean="0"/>
              <a:t>20/05/2022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1905150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E600E31-6BD3-4B2A-A6A9-9AF87A6F1BD4}" type="datetimeFigureOut">
              <a:rPr lang="fr-FR" smtClean="0"/>
              <a:t>20/05/2022</a:t>
            </a:fld>
            <a:endParaRPr lang="fr-FR"/>
          </a:p>
        </p:txBody>
      </p:sp>
      <p:sp>
        <p:nvSpPr>
          <p:cNvPr id="5" name="Footer Placeholder 4"/>
          <p:cNvSpPr>
            <a:spLocks noGrp="1"/>
          </p:cNvSpPr>
          <p:nvPr>
            <p:ph type="ftr" sz="quarter" idx="11"/>
          </p:nvPr>
        </p:nvSpPr>
        <p:spPr/>
        <p:txBody>
          <a:bodyPr/>
          <a:lstStyle/>
          <a:p>
            <a:endParaRPr lang="fr-F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365620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E600E31-6BD3-4B2A-A6A9-9AF87A6F1BD4}" type="datetimeFigureOut">
              <a:rPr lang="fr-FR" smtClean="0"/>
              <a:t>20/05/2022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156398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E600E31-6BD3-4B2A-A6A9-9AF87A6F1BD4}" type="datetimeFigureOut">
              <a:rPr lang="fr-FR" smtClean="0"/>
              <a:t>20/05/2022</a:t>
            </a:fld>
            <a:endParaRPr lang="fr-FR"/>
          </a:p>
        </p:txBody>
      </p:sp>
      <p:sp>
        <p:nvSpPr>
          <p:cNvPr id="5" name="Footer Placeholder 4"/>
          <p:cNvSpPr>
            <a:spLocks noGrp="1"/>
          </p:cNvSpPr>
          <p:nvPr>
            <p:ph type="ftr" sz="quarter" idx="11"/>
          </p:nvPr>
        </p:nvSpPr>
        <p:spPr/>
        <p:txBody>
          <a:bodyPr/>
          <a:lstStyle/>
          <a:p>
            <a:endParaRPr lang="fr-F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384411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E600E31-6BD3-4B2A-A6A9-9AF87A6F1BD4}" type="datetimeFigureOut">
              <a:rPr lang="fr-FR" smtClean="0"/>
              <a:t>20/05/2022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310469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E600E31-6BD3-4B2A-A6A9-9AF87A6F1BD4}" type="datetimeFigureOut">
              <a:rPr lang="fr-FR" smtClean="0"/>
              <a:t>20/05/2022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15735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9E600E31-6BD3-4B2A-A6A9-9AF87A6F1BD4}" type="datetimeFigureOut">
              <a:rPr lang="fr-FR" smtClean="0"/>
              <a:t>20/05/2022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69996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00E31-6BD3-4B2A-A6A9-9AF87A6F1BD4}" type="datetimeFigureOut">
              <a:rPr lang="fr-FR" smtClean="0"/>
              <a:t>20/05/2022</a:t>
            </a:fld>
            <a:endParaRPr lang="fr-FR"/>
          </a:p>
        </p:txBody>
      </p:sp>
      <p:sp>
        <p:nvSpPr>
          <p:cNvPr id="3" name="Footer Placeholder 2"/>
          <p:cNvSpPr>
            <a:spLocks noGrp="1"/>
          </p:cNvSpPr>
          <p:nvPr>
            <p:ph type="ftr" sz="quarter" idx="11"/>
          </p:nvPr>
        </p:nvSpPr>
        <p:spPr/>
        <p:txBody>
          <a:bodyPr/>
          <a:lstStyle/>
          <a:p>
            <a:endParaRPr lang="fr-F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2553726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E600E31-6BD3-4B2A-A6A9-9AF87A6F1BD4}" type="datetimeFigureOut">
              <a:rPr lang="fr-FR" smtClean="0"/>
              <a:t>20/05/2022</a:t>
            </a:fld>
            <a:endParaRPr lang="fr-FR"/>
          </a:p>
        </p:txBody>
      </p:sp>
      <p:sp>
        <p:nvSpPr>
          <p:cNvPr id="6" name="Footer Placeholder 5"/>
          <p:cNvSpPr>
            <a:spLocks noGrp="1"/>
          </p:cNvSpPr>
          <p:nvPr>
            <p:ph type="ftr" sz="quarter" idx="11"/>
          </p:nvPr>
        </p:nvSpPr>
        <p:spPr/>
        <p:txBody>
          <a:bodyPr/>
          <a:lstStyle/>
          <a:p>
            <a:endParaRPr lang="fr-F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71074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9E600E31-6BD3-4B2A-A6A9-9AF87A6F1BD4}" type="datetimeFigureOut">
              <a:rPr lang="fr-FR" smtClean="0"/>
              <a:t>20/05/2022</a:t>
            </a:fld>
            <a:endParaRPr lang="fr-FR"/>
          </a:p>
        </p:txBody>
      </p:sp>
      <p:sp>
        <p:nvSpPr>
          <p:cNvPr id="6" name="Footer Placeholder 5"/>
          <p:cNvSpPr>
            <a:spLocks noGrp="1"/>
          </p:cNvSpPr>
          <p:nvPr>
            <p:ph type="ftr" sz="quarter" idx="11"/>
          </p:nvPr>
        </p:nvSpPr>
        <p:spPr/>
        <p:txBody>
          <a:bodyPr/>
          <a:lstStyle/>
          <a:p>
            <a:endParaRPr lang="fr-F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CE63D97-04A2-476A-9118-E7EB707ECFB0}" type="slidenum">
              <a:rPr lang="fr-FR" smtClean="0"/>
              <a:t>‹N°›</a:t>
            </a:fld>
            <a:endParaRPr lang="fr-FR"/>
          </a:p>
        </p:txBody>
      </p:sp>
    </p:spTree>
    <p:extLst>
      <p:ext uri="{BB962C8B-B14F-4D97-AF65-F5344CB8AC3E}">
        <p14:creationId xmlns:p14="http://schemas.microsoft.com/office/powerpoint/2010/main" val="6020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E600E31-6BD3-4B2A-A6A9-9AF87A6F1BD4}" type="datetimeFigureOut">
              <a:rPr lang="fr-FR" smtClean="0"/>
              <a:t>20/05/2022</a:t>
            </a:fld>
            <a:endParaRPr lang="fr-F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fr-F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CE63D97-04A2-476A-9118-E7EB707ECFB0}" type="slidenum">
              <a:rPr lang="fr-FR" smtClean="0"/>
              <a:t>‹N°›</a:t>
            </a:fld>
            <a:endParaRPr lang="fr-FR"/>
          </a:p>
        </p:txBody>
      </p:sp>
    </p:spTree>
    <p:extLst>
      <p:ext uri="{BB962C8B-B14F-4D97-AF65-F5344CB8AC3E}">
        <p14:creationId xmlns:p14="http://schemas.microsoft.com/office/powerpoint/2010/main" val="2003177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F1C06-D873-447A-A440-BD82A8FE09D6}"/>
              </a:ext>
            </a:extLst>
          </p:cNvPr>
          <p:cNvSpPr>
            <a:spLocks noGrp="1"/>
          </p:cNvSpPr>
          <p:nvPr>
            <p:ph type="ctrTitle"/>
          </p:nvPr>
        </p:nvSpPr>
        <p:spPr>
          <a:xfrm>
            <a:off x="8382055" y="1241266"/>
            <a:ext cx="3161016" cy="3153753"/>
          </a:xfrm>
        </p:spPr>
        <p:txBody>
          <a:bodyPr>
            <a:normAutofit/>
          </a:bodyPr>
          <a:lstStyle/>
          <a:p>
            <a:pPr algn="ctr"/>
            <a:r>
              <a:rPr lang="fr-FR" sz="3400" b="1" dirty="0">
                <a:solidFill>
                  <a:srgbClr val="EBEBEB"/>
                </a:solidFill>
              </a:rPr>
              <a:t>Le Vieillissement</a:t>
            </a:r>
          </a:p>
        </p:txBody>
      </p:sp>
      <p:sp>
        <p:nvSpPr>
          <p:cNvPr id="3" name="Sous-titre 2">
            <a:extLst>
              <a:ext uri="{FF2B5EF4-FFF2-40B4-BE49-F238E27FC236}">
                <a16:creationId xmlns:a16="http://schemas.microsoft.com/office/drawing/2014/main" id="{472B3ABC-3FAC-46DD-AFC0-3150EF3905E3}"/>
              </a:ext>
            </a:extLst>
          </p:cNvPr>
          <p:cNvSpPr>
            <a:spLocks noGrp="1"/>
          </p:cNvSpPr>
          <p:nvPr>
            <p:ph type="subTitle" idx="1"/>
          </p:nvPr>
        </p:nvSpPr>
        <p:spPr>
          <a:xfrm>
            <a:off x="8382055" y="4591665"/>
            <a:ext cx="3161016" cy="1622322"/>
          </a:xfrm>
        </p:spPr>
        <p:txBody>
          <a:bodyPr>
            <a:normAutofit/>
          </a:bodyPr>
          <a:lstStyle/>
          <a:p>
            <a:pPr algn="ctr"/>
            <a:r>
              <a:rPr lang="fr-FR" sz="2000" b="1" dirty="0"/>
              <a:t>Mamie, tu as des traits sur le front: t’es fâchée, t’es très vieille ou t’es un peu morte? </a:t>
            </a:r>
          </a:p>
        </p:txBody>
      </p:sp>
      <p:grpSp>
        <p:nvGrpSpPr>
          <p:cNvPr id="10" name="Group 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1" name="Rectangle 1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5" name="Picture 4" descr="Deux personnes se tenant les mains">
            <a:extLst>
              <a:ext uri="{FF2B5EF4-FFF2-40B4-BE49-F238E27FC236}">
                <a16:creationId xmlns:a16="http://schemas.microsoft.com/office/drawing/2014/main" id="{3CD6590C-D28E-022F-EB7B-58887DA55A26}"/>
              </a:ext>
            </a:extLst>
          </p:cNvPr>
          <p:cNvPicPr>
            <a:picLocks noChangeAspect="1"/>
          </p:cNvPicPr>
          <p:nvPr/>
        </p:nvPicPr>
        <p:blipFill rotWithShape="1">
          <a:blip r:embed="rId2"/>
          <a:srcRect l="14290" r="17557"/>
          <a:stretch/>
        </p:blipFill>
        <p:spPr>
          <a:xfrm>
            <a:off x="1959445" y="1114621"/>
            <a:ext cx="4743815" cy="4628758"/>
          </a:xfrm>
          <a:prstGeom prst="rect">
            <a:avLst/>
          </a:prstGeom>
        </p:spPr>
      </p:pic>
    </p:spTree>
    <p:extLst>
      <p:ext uri="{BB962C8B-B14F-4D97-AF65-F5344CB8AC3E}">
        <p14:creationId xmlns:p14="http://schemas.microsoft.com/office/powerpoint/2010/main" val="232715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Afficher l’image source">
            <a:extLst>
              <a:ext uri="{FF2B5EF4-FFF2-40B4-BE49-F238E27FC236}">
                <a16:creationId xmlns:a16="http://schemas.microsoft.com/office/drawing/2014/main" id="{9E896BCB-8F10-46C0-9B5F-41A86D4F017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735" r="2" b="15471"/>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17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9B1390-30D6-4704-6914-BD161F944DD0}"/>
              </a:ext>
            </a:extLst>
          </p:cNvPr>
          <p:cNvSpPr>
            <a:spLocks noGrp="1"/>
          </p:cNvSpPr>
          <p:nvPr>
            <p:ph type="title"/>
          </p:nvPr>
        </p:nvSpPr>
        <p:spPr/>
        <p:txBody>
          <a:bodyPr/>
          <a:lstStyle/>
          <a:p>
            <a:r>
              <a:rPr lang="fr-FR" dirty="0"/>
              <a:t>Stratégies philosophiques pour faire face au vieillissement.</a:t>
            </a:r>
          </a:p>
        </p:txBody>
      </p:sp>
      <p:sp>
        <p:nvSpPr>
          <p:cNvPr id="3" name="Espace réservé du contenu 2">
            <a:extLst>
              <a:ext uri="{FF2B5EF4-FFF2-40B4-BE49-F238E27FC236}">
                <a16:creationId xmlns:a16="http://schemas.microsoft.com/office/drawing/2014/main" id="{2578B8C8-0BDA-38CB-97BB-003D743A1A31}"/>
              </a:ext>
            </a:extLst>
          </p:cNvPr>
          <p:cNvSpPr>
            <a:spLocks noGrp="1"/>
          </p:cNvSpPr>
          <p:nvPr>
            <p:ph idx="1"/>
          </p:nvPr>
        </p:nvSpPr>
        <p:spPr/>
        <p:txBody>
          <a:bodyPr>
            <a:normAutofit fontScale="92500" lnSpcReduction="10000"/>
          </a:bodyPr>
          <a:lstStyle/>
          <a:p>
            <a:r>
              <a:rPr lang="fr-FR" u="sng" dirty="0"/>
              <a:t>Stratégie cherchant la tranquillité du corps, sorte d’éternité accessible sur terre:</a:t>
            </a:r>
          </a:p>
          <a:p>
            <a:pPr>
              <a:buFont typeface="Wingdings" panose="05000000000000000000" pitchFamily="2" charset="2"/>
              <a:buChar char="ü"/>
            </a:pPr>
            <a:r>
              <a:rPr lang="fr-FR" dirty="0"/>
              <a:t>La voie de l’ascèse: Zhuangzi (368-288 av JC, taoïste). La stratégie de l’économie des forces et de l’alimentation légère.</a:t>
            </a:r>
          </a:p>
          <a:p>
            <a:pPr>
              <a:buFont typeface="Wingdings" panose="05000000000000000000" pitchFamily="2" charset="2"/>
              <a:buChar char="ü"/>
            </a:pPr>
            <a:r>
              <a:rPr lang="fr-FR" dirty="0"/>
              <a:t>La voie de l’habitude: Emmanuel Kant. Journée rythmée: Réveil à 5 h, thé léger, pipe, enseignement le matin, repas unique à 13h en compagnie d’amis, promenade , travail jusqu’à 22h45 dans une pièce chauffée à 23°, coucher. </a:t>
            </a:r>
          </a:p>
          <a:p>
            <a:pPr>
              <a:buFont typeface="Wingdings" panose="05000000000000000000" pitchFamily="2" charset="2"/>
              <a:buChar char="ü"/>
            </a:pPr>
            <a:r>
              <a:rPr lang="fr-FR" dirty="0"/>
              <a:t>La voie du retrait studieux: Ernst Jünger. Se retire en Haute Souabe en se consacrant à l’entomologie, l’étude des classiques gréco-latins et à l’écriture</a:t>
            </a:r>
          </a:p>
          <a:p>
            <a:pPr>
              <a:buFont typeface="Wingdings" panose="05000000000000000000" pitchFamily="2" charset="2"/>
              <a:buChar char="ü"/>
            </a:pPr>
            <a:r>
              <a:rPr lang="fr-FR" dirty="0"/>
              <a:t>La voie de l’amour et de la relaxation: Paul Ricoeur. Sr préparer à mourir, c’est donc transférer son amour de la vie à ceux qui nous entourent et qui nous survivront.</a:t>
            </a:r>
          </a:p>
        </p:txBody>
      </p:sp>
    </p:spTree>
    <p:extLst>
      <p:ext uri="{BB962C8B-B14F-4D97-AF65-F5344CB8AC3E}">
        <p14:creationId xmlns:p14="http://schemas.microsoft.com/office/powerpoint/2010/main" val="278038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3DEB36-F8FB-400C-B862-A5AA01BCDE7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DAE88E8-93CE-4363-8648-D3E2494E609F}"/>
              </a:ext>
            </a:extLst>
          </p:cNvPr>
          <p:cNvSpPr>
            <a:spLocks noGrp="1"/>
          </p:cNvSpPr>
          <p:nvPr>
            <p:ph idx="1"/>
          </p:nvPr>
        </p:nvSpPr>
        <p:spPr/>
        <p:txBody>
          <a:bodyPr>
            <a:normAutofit fontScale="92500" lnSpcReduction="20000"/>
          </a:bodyPr>
          <a:lstStyle/>
          <a:p>
            <a:r>
              <a:rPr lang="fr-FR" u="sng" dirty="0"/>
              <a:t>Stratégie de la dépense d’énergie afin de traverser l’épreuve du temps:</a:t>
            </a:r>
          </a:p>
          <a:p>
            <a:pPr>
              <a:buFont typeface="Wingdings" panose="05000000000000000000" pitchFamily="2" charset="2"/>
              <a:buChar char="ü"/>
            </a:pPr>
            <a:r>
              <a:rPr lang="fr-FR" dirty="0"/>
              <a:t>La voie du changement de manière d’agir: Cicéron: Chaque âge a l’activité qui lui convient</a:t>
            </a:r>
          </a:p>
          <a:p>
            <a:pPr>
              <a:buFont typeface="Wingdings" panose="05000000000000000000" pitchFamily="2" charset="2"/>
              <a:buChar char="ü"/>
            </a:pPr>
            <a:r>
              <a:rPr lang="fr-FR" dirty="0"/>
              <a:t>La voie de l’activité jusqu’à la dernière minute: Montaigne: S’abstenir des pensées macabres nous rend libres de rester à notre tâche, sereinement, jusqu’au bout.</a:t>
            </a:r>
          </a:p>
          <a:p>
            <a:pPr>
              <a:buFont typeface="Wingdings" panose="05000000000000000000" pitchFamily="2" charset="2"/>
              <a:buChar char="ü"/>
            </a:pPr>
            <a:r>
              <a:rPr lang="fr-FR" dirty="0"/>
              <a:t>La voie de l’œuvre: Cervantes: consacrer la dernière partie des sa vie à l’écriture d’un grand ouvrage.</a:t>
            </a:r>
          </a:p>
          <a:p>
            <a:pPr>
              <a:buFont typeface="Wingdings" panose="05000000000000000000" pitchFamily="2" charset="2"/>
              <a:buChar char="ü"/>
            </a:pPr>
            <a:r>
              <a:rPr lang="fr-FR" dirty="0"/>
              <a:t>La voie de la fête ultime: Aldous Huxley: Suicide assisté?</a:t>
            </a:r>
          </a:p>
          <a:p>
            <a:pPr>
              <a:buFont typeface="Wingdings" panose="05000000000000000000" pitchFamily="2" charset="2"/>
              <a:buChar char="ü"/>
            </a:pPr>
            <a:r>
              <a:rPr lang="fr-FR" dirty="0"/>
              <a:t>La voie transhumaniste: Julian Huxley: l’humanité utilise ses propres connaissances pour piloter sa propre évolution jusqu’à vaincre le passage des ans et la mort. </a:t>
            </a:r>
          </a:p>
        </p:txBody>
      </p:sp>
    </p:spTree>
    <p:extLst>
      <p:ext uri="{BB962C8B-B14F-4D97-AF65-F5344CB8AC3E}">
        <p14:creationId xmlns:p14="http://schemas.microsoft.com/office/powerpoint/2010/main" val="321853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4F7D3-E086-99A3-A0BA-A49441C8F5B7}"/>
              </a:ext>
            </a:extLst>
          </p:cNvPr>
          <p:cNvSpPr>
            <a:spLocks noGrp="1"/>
          </p:cNvSpPr>
          <p:nvPr>
            <p:ph type="title"/>
          </p:nvPr>
        </p:nvSpPr>
        <p:spPr/>
        <p:txBody>
          <a:bodyPr/>
          <a:lstStyle/>
          <a:p>
            <a:pPr algn="ctr"/>
            <a:r>
              <a:rPr lang="fr-FR" dirty="0"/>
              <a:t>Les stéréotypes: l’âgisme et le jeunisme</a:t>
            </a:r>
          </a:p>
        </p:txBody>
      </p:sp>
      <p:sp>
        <p:nvSpPr>
          <p:cNvPr id="3" name="Espace réservé du contenu 2">
            <a:extLst>
              <a:ext uri="{FF2B5EF4-FFF2-40B4-BE49-F238E27FC236}">
                <a16:creationId xmlns:a16="http://schemas.microsoft.com/office/drawing/2014/main" id="{2CA0305C-C60C-331F-A43D-28F69E4D8623}"/>
              </a:ext>
            </a:extLst>
          </p:cNvPr>
          <p:cNvSpPr>
            <a:spLocks noGrp="1"/>
          </p:cNvSpPr>
          <p:nvPr>
            <p:ph idx="1"/>
          </p:nvPr>
        </p:nvSpPr>
        <p:spPr/>
        <p:txBody>
          <a:bodyPr>
            <a:normAutofit fontScale="92500" lnSpcReduction="20000"/>
          </a:bodyPr>
          <a:lstStyle/>
          <a:p>
            <a:r>
              <a:rPr lang="fr-FR" u="sng" dirty="0"/>
              <a:t>Âgisme</a:t>
            </a:r>
            <a:r>
              <a:rPr lang="fr-FR" dirty="0"/>
              <a:t>: attitude et comportement visant à déprécier les individus du fait de leur âge. </a:t>
            </a:r>
          </a:p>
          <a:p>
            <a:r>
              <a:rPr lang="fr-FR" dirty="0"/>
              <a:t>Date de 1969 et a été conceptualisé par Robert Butler, gérontologue américain.</a:t>
            </a:r>
          </a:p>
          <a:p>
            <a:r>
              <a:rPr lang="fr-FR" dirty="0"/>
              <a:t>L’âgisme est partout:</a:t>
            </a:r>
          </a:p>
          <a:p>
            <a:pPr lvl="1"/>
            <a:r>
              <a:rPr lang="fr-FR" dirty="0"/>
              <a:t>Dans la publicité</a:t>
            </a:r>
          </a:p>
          <a:p>
            <a:pPr lvl="1"/>
            <a:r>
              <a:rPr lang="fr-FR" dirty="0"/>
              <a:t>Dans les soins</a:t>
            </a:r>
          </a:p>
          <a:p>
            <a:pPr lvl="1"/>
            <a:r>
              <a:rPr lang="fr-FR" dirty="0"/>
              <a:t>Dans le monde</a:t>
            </a:r>
          </a:p>
          <a:p>
            <a:pPr marL="457200" lvl="1" indent="0">
              <a:buNone/>
            </a:pPr>
            <a:r>
              <a:rPr lang="fr-FR" dirty="0"/>
              <a:t>				</a:t>
            </a:r>
          </a:p>
          <a:p>
            <a:r>
              <a:rPr lang="fr-FR" dirty="0"/>
              <a:t>Le risque de l’âgisme est la maltraitance</a:t>
            </a:r>
          </a:p>
          <a:p>
            <a:pPr marL="457200" lvl="1" indent="0">
              <a:buNone/>
            </a:pPr>
            <a:r>
              <a:rPr lang="fr-FR" dirty="0"/>
              <a:t>												</a:t>
            </a:r>
          </a:p>
        </p:txBody>
      </p:sp>
    </p:spTree>
    <p:extLst>
      <p:ext uri="{BB962C8B-B14F-4D97-AF65-F5344CB8AC3E}">
        <p14:creationId xmlns:p14="http://schemas.microsoft.com/office/powerpoint/2010/main" val="72125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24625D-3327-6F00-8F64-BDA25507255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AD0E004-8E48-78AD-5056-F10D697A6C91}"/>
              </a:ext>
            </a:extLst>
          </p:cNvPr>
          <p:cNvSpPr>
            <a:spLocks noGrp="1"/>
          </p:cNvSpPr>
          <p:nvPr>
            <p:ph idx="1"/>
          </p:nvPr>
        </p:nvSpPr>
        <p:spPr/>
        <p:txBody>
          <a:bodyPr/>
          <a:lstStyle/>
          <a:p>
            <a:r>
              <a:rPr lang="fr-FR" b="1" dirty="0">
                <a:solidFill>
                  <a:schemeClr val="accent6">
                    <a:lumMod val="50000"/>
                  </a:schemeClr>
                </a:solidFill>
              </a:rPr>
              <a:t>Le dramatique de la vieillesse ce n’est pas qu’on se fait vieux, c’est qu’on reste jeune. Oscar Wilde</a:t>
            </a:r>
          </a:p>
          <a:p>
            <a:r>
              <a:rPr lang="fr-FR" u="sng" dirty="0"/>
              <a:t>Le jeunisme</a:t>
            </a:r>
            <a:r>
              <a:rPr lang="fr-FR" dirty="0"/>
              <a:t>: attitude ou volonté présumée de donner une place plus importante aux jeunes où à ce qui les caractérise.</a:t>
            </a:r>
          </a:p>
          <a:p>
            <a:r>
              <a:rPr lang="fr-FR" dirty="0"/>
              <a:t>La vieillesse liftée</a:t>
            </a:r>
          </a:p>
          <a:p>
            <a:r>
              <a:rPr lang="fr-FR" dirty="0"/>
              <a:t>La vieillesse grimée</a:t>
            </a:r>
          </a:p>
          <a:p>
            <a:r>
              <a:rPr lang="fr-FR" dirty="0"/>
              <a:t>L’injonction du bien vieillir. Vieillesse amie ou vieillesse ennemie?</a:t>
            </a:r>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243387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2BA094-FE16-5A08-28A9-B11A43E3FE16}"/>
              </a:ext>
            </a:extLst>
          </p:cNvPr>
          <p:cNvSpPr>
            <a:spLocks noGrp="1"/>
          </p:cNvSpPr>
          <p:nvPr>
            <p:ph type="title"/>
          </p:nvPr>
        </p:nvSpPr>
        <p:spPr/>
        <p:txBody>
          <a:bodyPr/>
          <a:lstStyle/>
          <a:p>
            <a:pPr algn="ctr"/>
            <a:r>
              <a:rPr lang="fr-FR" dirty="0"/>
              <a:t>Comment vieillir avec plaisir?</a:t>
            </a:r>
          </a:p>
        </p:txBody>
      </p:sp>
      <p:sp>
        <p:nvSpPr>
          <p:cNvPr id="3" name="Espace réservé du contenu 2">
            <a:extLst>
              <a:ext uri="{FF2B5EF4-FFF2-40B4-BE49-F238E27FC236}">
                <a16:creationId xmlns:a16="http://schemas.microsoft.com/office/drawing/2014/main" id="{0F529A7A-70EE-5224-2ABD-A8661EA7F415}"/>
              </a:ext>
            </a:extLst>
          </p:cNvPr>
          <p:cNvSpPr>
            <a:spLocks noGrp="1"/>
          </p:cNvSpPr>
          <p:nvPr>
            <p:ph idx="1"/>
          </p:nvPr>
        </p:nvSpPr>
        <p:spPr/>
        <p:txBody>
          <a:bodyPr>
            <a:normAutofit fontScale="85000" lnSpcReduction="20000"/>
          </a:bodyPr>
          <a:lstStyle/>
          <a:p>
            <a:pPr algn="ctr"/>
            <a:r>
              <a:rPr lang="fr-FR" b="1" dirty="0"/>
              <a:t>Nous ne vieillissons pas d’une année sur l’autre, nous nous renouvelons chaque jour. Emily Dickinson</a:t>
            </a:r>
          </a:p>
          <a:p>
            <a:r>
              <a:rPr lang="fr-FR" dirty="0"/>
              <a:t>Prendre de la hauteur</a:t>
            </a:r>
          </a:p>
          <a:p>
            <a:r>
              <a:rPr lang="fr-FR" dirty="0"/>
              <a:t>Compter sur sa volonté</a:t>
            </a:r>
          </a:p>
          <a:p>
            <a:r>
              <a:rPr lang="fr-FR" dirty="0"/>
              <a:t>Savoir apprécier l’essentiel</a:t>
            </a:r>
          </a:p>
          <a:p>
            <a:r>
              <a:rPr lang="fr-FR" dirty="0"/>
              <a:t>Ménager sa monture</a:t>
            </a:r>
          </a:p>
          <a:p>
            <a:r>
              <a:rPr lang="fr-FR" dirty="0"/>
              <a:t>Penser librement</a:t>
            </a:r>
          </a:p>
          <a:p>
            <a:r>
              <a:rPr lang="fr-FR" dirty="0"/>
              <a:t>Cultiver sa curiosité</a:t>
            </a:r>
          </a:p>
          <a:p>
            <a:r>
              <a:rPr lang="fr-FR" dirty="0"/>
              <a:t>Apprendre à transmettre</a:t>
            </a:r>
          </a:p>
          <a:p>
            <a:r>
              <a:rPr lang="fr-FR" dirty="0"/>
              <a:t>Apprendre à aimer son corps et son visage</a:t>
            </a:r>
          </a:p>
          <a:p>
            <a:r>
              <a:rPr lang="fr-FR" dirty="0"/>
              <a:t>Savoir s’entourer</a:t>
            </a:r>
          </a:p>
        </p:txBody>
      </p:sp>
    </p:spTree>
    <p:extLst>
      <p:ext uri="{BB962C8B-B14F-4D97-AF65-F5344CB8AC3E}">
        <p14:creationId xmlns:p14="http://schemas.microsoft.com/office/powerpoint/2010/main" val="429379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72">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033" name="Freeform: Shape 74">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03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re 1">
            <a:extLst>
              <a:ext uri="{FF2B5EF4-FFF2-40B4-BE49-F238E27FC236}">
                <a16:creationId xmlns:a16="http://schemas.microsoft.com/office/drawing/2014/main" id="{1B135314-C300-0D98-AB89-659C4258182A}"/>
              </a:ext>
            </a:extLst>
          </p:cNvPr>
          <p:cNvSpPr>
            <a:spLocks noGrp="1"/>
          </p:cNvSpPr>
          <p:nvPr>
            <p:ph type="title"/>
          </p:nvPr>
        </p:nvSpPr>
        <p:spPr>
          <a:xfrm>
            <a:off x="1154955" y="973668"/>
            <a:ext cx="2942210" cy="1020232"/>
          </a:xfrm>
        </p:spPr>
        <p:txBody>
          <a:bodyPr>
            <a:normAutofit/>
          </a:bodyPr>
          <a:lstStyle/>
          <a:p>
            <a:endParaRPr lang="fr-FR">
              <a:solidFill>
                <a:srgbClr val="EBEBEB"/>
              </a:solidFill>
            </a:endParaRPr>
          </a:p>
        </p:txBody>
      </p:sp>
      <p:pic>
        <p:nvPicPr>
          <p:cNvPr id="1026" name="Picture 2" descr="Afficher l’image source">
            <a:extLst>
              <a:ext uri="{FF2B5EF4-FFF2-40B4-BE49-F238E27FC236}">
                <a16:creationId xmlns:a16="http://schemas.microsoft.com/office/drawing/2014/main" id="{E870D5CB-AD49-47FA-2B06-338EE7162C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36842" y="803751"/>
            <a:ext cx="5707063" cy="5250498"/>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Oval 82">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35" name="Content Placeholder 1029">
            <a:extLst>
              <a:ext uri="{FF2B5EF4-FFF2-40B4-BE49-F238E27FC236}">
                <a16:creationId xmlns:a16="http://schemas.microsoft.com/office/drawing/2014/main" id="{5B11F2B2-723B-6B31-B316-E499E46D67C8}"/>
              </a:ext>
            </a:extLst>
          </p:cNvPr>
          <p:cNvSpPr>
            <a:spLocks noGrp="1"/>
          </p:cNvSpPr>
          <p:nvPr>
            <p:ph idx="1"/>
          </p:nvPr>
        </p:nvSpPr>
        <p:spPr>
          <a:xfrm>
            <a:off x="1154955" y="2120900"/>
            <a:ext cx="3133726" cy="3898900"/>
          </a:xfrm>
        </p:spPr>
        <p:txBody>
          <a:bodyPr>
            <a:normAutofit/>
          </a:bodyPr>
          <a:lstStyle/>
          <a:p>
            <a:pPr algn="ctr"/>
            <a:r>
              <a:rPr lang="en-US" sz="4000" dirty="0">
                <a:solidFill>
                  <a:srgbClr val="FFFFFF"/>
                </a:solidFill>
              </a:rPr>
              <a:t>Merci de </a:t>
            </a:r>
            <a:r>
              <a:rPr lang="en-US" sz="4000" dirty="0" err="1">
                <a:solidFill>
                  <a:srgbClr val="FFFFFF"/>
                </a:solidFill>
              </a:rPr>
              <a:t>votre</a:t>
            </a:r>
            <a:r>
              <a:rPr lang="en-US" sz="4000" dirty="0">
                <a:solidFill>
                  <a:srgbClr val="FFFFFF"/>
                </a:solidFill>
              </a:rPr>
              <a:t> attention</a:t>
            </a:r>
          </a:p>
        </p:txBody>
      </p:sp>
      <p:sp>
        <p:nvSpPr>
          <p:cNvPr id="85"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0618287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Afficher l’image source">
            <a:extLst>
              <a:ext uri="{FF2B5EF4-FFF2-40B4-BE49-F238E27FC236}">
                <a16:creationId xmlns:a16="http://schemas.microsoft.com/office/drawing/2014/main" id="{5C85FE61-C8DE-4454-B35F-AFE423A041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85" r="11542"/>
          <a:stretch/>
        </p:blipFill>
        <p:spPr bwMode="auto">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Résultat d’images pour Rembrandt Autoportrait 1628">
            <a:extLst>
              <a:ext uri="{FF2B5EF4-FFF2-40B4-BE49-F238E27FC236}">
                <a16:creationId xmlns:a16="http://schemas.microsoft.com/office/drawing/2014/main" id="{C454BF8F-3252-44FC-9C30-A76C107F23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194" b="-2"/>
          <a:stretch/>
        </p:blipFill>
        <p:spPr bwMode="auto">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F065F9EF-917F-4E4F-A8C1-A7FF31EF2222}"/>
              </a:ext>
            </a:extLst>
          </p:cNvPr>
          <p:cNvSpPr>
            <a:spLocks noGrp="1"/>
          </p:cNvSpPr>
          <p:nvPr>
            <p:ph type="title"/>
          </p:nvPr>
        </p:nvSpPr>
        <p:spPr>
          <a:xfrm>
            <a:off x="448056" y="681038"/>
            <a:ext cx="2804504" cy="1325563"/>
          </a:xfrm>
        </p:spPr>
        <p:txBody>
          <a:bodyPr anchor="ctr">
            <a:normAutofit/>
          </a:bodyPr>
          <a:lstStyle/>
          <a:p>
            <a:r>
              <a:rPr lang="fr-FR" sz="2800" dirty="0"/>
              <a:t>Rembrandt: autoportraits</a:t>
            </a:r>
          </a:p>
        </p:txBody>
      </p:sp>
      <p:sp>
        <p:nvSpPr>
          <p:cNvPr id="1032" name="Content Placeholder 1031">
            <a:extLst>
              <a:ext uri="{FF2B5EF4-FFF2-40B4-BE49-F238E27FC236}">
                <a16:creationId xmlns:a16="http://schemas.microsoft.com/office/drawing/2014/main" id="{D85CAB70-69F8-424B-B9AB-74123A4D53C0}"/>
              </a:ext>
            </a:extLst>
          </p:cNvPr>
          <p:cNvSpPr>
            <a:spLocks noGrp="1"/>
          </p:cNvSpPr>
          <p:nvPr>
            <p:ph idx="1"/>
          </p:nvPr>
        </p:nvSpPr>
        <p:spPr>
          <a:xfrm>
            <a:off x="448056" y="2258171"/>
            <a:ext cx="2804504" cy="3918792"/>
          </a:xfrm>
        </p:spPr>
        <p:txBody>
          <a:bodyPr>
            <a:normAutofit lnSpcReduction="10000"/>
          </a:bodyPr>
          <a:lstStyle/>
          <a:p>
            <a:r>
              <a:rPr lang="en-US" sz="1800" dirty="0"/>
              <a:t>La </a:t>
            </a:r>
            <a:r>
              <a:rPr lang="en-US" sz="1800" dirty="0" err="1"/>
              <a:t>vieillesse</a:t>
            </a:r>
            <a:r>
              <a:rPr lang="en-US" sz="1800" dirty="0"/>
              <a:t> </a:t>
            </a:r>
            <a:r>
              <a:rPr lang="en-US" sz="1800" dirty="0" err="1"/>
              <a:t>est</a:t>
            </a:r>
            <a:r>
              <a:rPr lang="en-US" sz="1800" dirty="0"/>
              <a:t> un </a:t>
            </a:r>
            <a:r>
              <a:rPr lang="en-US" sz="1800" dirty="0" err="1"/>
              <a:t>naufrage</a:t>
            </a:r>
            <a:r>
              <a:rPr lang="en-US" sz="1800" dirty="0"/>
              <a:t>. Chateaubriand, </a:t>
            </a:r>
            <a:r>
              <a:rPr lang="en-US" sz="1800" dirty="0" err="1"/>
              <a:t>repris</a:t>
            </a:r>
            <a:r>
              <a:rPr lang="en-US" sz="1800" dirty="0"/>
              <a:t> par  le </a:t>
            </a:r>
            <a:r>
              <a:rPr lang="en-US" sz="1800" dirty="0" err="1"/>
              <a:t>Général</a:t>
            </a:r>
            <a:r>
              <a:rPr lang="en-US" sz="1800" dirty="0"/>
              <a:t> De Gaulle.</a:t>
            </a:r>
          </a:p>
          <a:p>
            <a:r>
              <a:rPr lang="en-US" dirty="0"/>
              <a:t>V</a:t>
            </a:r>
            <a:r>
              <a:rPr lang="en-US" sz="1800" dirty="0"/>
              <a:t>oyage </a:t>
            </a:r>
            <a:r>
              <a:rPr lang="en-US" sz="1800" dirty="0" err="1"/>
              <a:t>ponctué</a:t>
            </a:r>
            <a:r>
              <a:rPr lang="en-US" sz="1800" dirty="0"/>
              <a:t> de </a:t>
            </a:r>
            <a:r>
              <a:rPr lang="en-US" sz="1800" dirty="0" err="1"/>
              <a:t>tempêtes</a:t>
            </a:r>
            <a:r>
              <a:rPr lang="en-US" sz="1800" dirty="0"/>
              <a:t>, </a:t>
            </a:r>
            <a:r>
              <a:rPr lang="en-US" sz="1800" dirty="0" err="1"/>
              <a:t>d’acalmies</a:t>
            </a:r>
            <a:r>
              <a:rPr lang="en-US" sz="1800" dirty="0"/>
              <a:t>, </a:t>
            </a:r>
            <a:r>
              <a:rPr lang="en-US" sz="1800" dirty="0" err="1"/>
              <a:t>d’ennuis</a:t>
            </a:r>
            <a:r>
              <a:rPr lang="en-US" sz="1800" dirty="0"/>
              <a:t>, de douceurs, de transmission qui nous </a:t>
            </a:r>
            <a:r>
              <a:rPr lang="en-US" sz="1800" dirty="0" err="1"/>
              <a:t>permet</a:t>
            </a:r>
            <a:r>
              <a:rPr lang="en-US" sz="1800" dirty="0"/>
              <a:t> </a:t>
            </a:r>
            <a:r>
              <a:rPr lang="en-US" sz="1800" dirty="0" err="1"/>
              <a:t>d’arriver</a:t>
            </a:r>
            <a:r>
              <a:rPr lang="en-US" sz="1800" dirty="0"/>
              <a:t> à bon port ?</a:t>
            </a:r>
          </a:p>
        </p:txBody>
      </p:sp>
    </p:spTree>
    <p:extLst>
      <p:ext uri="{BB962C8B-B14F-4D97-AF65-F5344CB8AC3E}">
        <p14:creationId xmlns:p14="http://schemas.microsoft.com/office/powerpoint/2010/main" val="33468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8716B6-6718-42B3-8ACE-0CD3ABE12A4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EBADFA9-2B0B-4DB9-9C73-99650B5B3149}"/>
              </a:ext>
            </a:extLst>
          </p:cNvPr>
          <p:cNvSpPr>
            <a:spLocks noGrp="1"/>
          </p:cNvSpPr>
          <p:nvPr>
            <p:ph idx="1"/>
          </p:nvPr>
        </p:nvSpPr>
        <p:spPr/>
        <p:txBody>
          <a:bodyPr/>
          <a:lstStyle/>
          <a:p>
            <a:r>
              <a:rPr lang="fr-FR" dirty="0"/>
              <a:t>Champ lexical riche pour qualifier ces êtres que l’on dit affaiblis, âgés, ainés, aïeuls, anciens, antiques, barbons, caducs, centenaires, croulants, décrépits, dépassés, doyens, fanés, fatigués, fossiles, fragiles, fripés, gâteux, gérontes, hors d’âge, obsolètes, patriarches, révolus, seniors, usés, vétérans, vieillards, vieux quoi!</a:t>
            </a:r>
          </a:p>
          <a:p>
            <a:r>
              <a:rPr lang="fr-FR" dirty="0"/>
              <a:t>A se demander comme Simone de Beauvoir  (La vieillesse. 1970): « Les vieillards sont ils des hommes ? »</a:t>
            </a:r>
          </a:p>
        </p:txBody>
      </p:sp>
    </p:spTree>
    <p:extLst>
      <p:ext uri="{BB962C8B-B14F-4D97-AF65-F5344CB8AC3E}">
        <p14:creationId xmlns:p14="http://schemas.microsoft.com/office/powerpoint/2010/main" val="195787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C401B-B271-427F-8DDF-1722D843B5E1}"/>
              </a:ext>
            </a:extLst>
          </p:cNvPr>
          <p:cNvSpPr>
            <a:spLocks noGrp="1"/>
          </p:cNvSpPr>
          <p:nvPr>
            <p:ph type="title"/>
          </p:nvPr>
        </p:nvSpPr>
        <p:spPr/>
        <p:txBody>
          <a:bodyPr/>
          <a:lstStyle/>
          <a:p>
            <a:r>
              <a:rPr lang="fr-FR" dirty="0"/>
              <a:t>Qu’est ce que la vieillesse ?</a:t>
            </a:r>
          </a:p>
        </p:txBody>
      </p:sp>
      <p:pic>
        <p:nvPicPr>
          <p:cNvPr id="1026" name="Picture 2" descr="Afficher l’image source">
            <a:extLst>
              <a:ext uri="{FF2B5EF4-FFF2-40B4-BE49-F238E27FC236}">
                <a16:creationId xmlns:a16="http://schemas.microsoft.com/office/drawing/2014/main" id="{2045D399-B39E-4E65-99C6-CE3B5A306A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85064" y="1909823"/>
            <a:ext cx="5317545" cy="410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3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F050D8-4531-620D-2416-B9E112DFDCF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9AB8FF4-2AB4-8F10-6207-9341F867E84E}"/>
              </a:ext>
            </a:extLst>
          </p:cNvPr>
          <p:cNvSpPr>
            <a:spLocks noGrp="1"/>
          </p:cNvSpPr>
          <p:nvPr>
            <p:ph idx="1"/>
          </p:nvPr>
        </p:nvSpPr>
        <p:spPr/>
        <p:txBody>
          <a:bodyPr/>
          <a:lstStyle/>
          <a:p>
            <a:r>
              <a:rPr lang="fr-FR" sz="2400" b="1" dirty="0"/>
              <a:t>Aragon</a:t>
            </a:r>
            <a:r>
              <a:rPr lang="fr-FR" sz="2400" dirty="0"/>
              <a:t>: « Que s’est il donc passé, La vie, et je suis vieux ».</a:t>
            </a:r>
          </a:p>
          <a:p>
            <a:r>
              <a:rPr lang="fr-FR" sz="2400" b="1" dirty="0"/>
              <a:t>Anna Freud</a:t>
            </a:r>
            <a:r>
              <a:rPr lang="fr-FR" sz="2400" dirty="0"/>
              <a:t>: « Les premières années de la vie sont comme les premiers coups d’une partie d’échecs; ils donnent l’orientation et le style de toute la partie, mais tant que l’on n’est pas échec et mat, il reste de jolis coups à jouer ». </a:t>
            </a:r>
          </a:p>
          <a:p>
            <a:endParaRPr lang="fr-FR" dirty="0"/>
          </a:p>
        </p:txBody>
      </p:sp>
    </p:spTree>
    <p:extLst>
      <p:ext uri="{BB962C8B-B14F-4D97-AF65-F5344CB8AC3E}">
        <p14:creationId xmlns:p14="http://schemas.microsoft.com/office/powerpoint/2010/main" val="337803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F16D56-A1CF-4090-9D58-C9404481E645}"/>
              </a:ext>
            </a:extLst>
          </p:cNvPr>
          <p:cNvSpPr>
            <a:spLocks noGrp="1"/>
          </p:cNvSpPr>
          <p:nvPr>
            <p:ph type="title"/>
          </p:nvPr>
        </p:nvSpPr>
        <p:spPr/>
        <p:txBody>
          <a:bodyPr/>
          <a:lstStyle/>
          <a:p>
            <a:r>
              <a:rPr lang="fr-FR" dirty="0"/>
              <a:t>Qu’est ce que la Vieillesse? </a:t>
            </a:r>
          </a:p>
        </p:txBody>
      </p:sp>
      <p:sp>
        <p:nvSpPr>
          <p:cNvPr id="3" name="Espace réservé du contenu 2">
            <a:extLst>
              <a:ext uri="{FF2B5EF4-FFF2-40B4-BE49-F238E27FC236}">
                <a16:creationId xmlns:a16="http://schemas.microsoft.com/office/drawing/2014/main" id="{EF10430D-65B9-4150-9626-394B4039A014}"/>
              </a:ext>
            </a:extLst>
          </p:cNvPr>
          <p:cNvSpPr>
            <a:spLocks noGrp="1"/>
          </p:cNvSpPr>
          <p:nvPr>
            <p:ph idx="1"/>
          </p:nvPr>
        </p:nvSpPr>
        <p:spPr/>
        <p:txBody>
          <a:bodyPr>
            <a:normAutofit/>
          </a:bodyPr>
          <a:lstStyle/>
          <a:p>
            <a:r>
              <a:rPr lang="fr-FR" dirty="0"/>
              <a:t>Le vieillissement de l’être humain est un processus, une réalité mouvante, à la fois physiologique, psychique, cognitive, sociétale.</a:t>
            </a:r>
          </a:p>
          <a:p>
            <a:r>
              <a:rPr lang="fr-FR" dirty="0"/>
              <a:t>Réalité psychologique également avec apaisement des passions et des tensions internes?</a:t>
            </a:r>
          </a:p>
          <a:p>
            <a:r>
              <a:rPr lang="fr-FR" dirty="0"/>
              <a:t>Processus neurologique avec pertes sensorielles, mécaniques, cognitives</a:t>
            </a:r>
          </a:p>
          <a:p>
            <a:r>
              <a:rPr lang="fr-FR" dirty="0"/>
              <a:t>Ce n’est pas une usure: les objets s’usent, les êtres vieillissent</a:t>
            </a:r>
          </a:p>
          <a:p>
            <a:r>
              <a:rPr lang="fr-FR" dirty="0"/>
              <a:t>Ce n’est pas une maladie, même si souvent des maladies accompagnent ce vieillissement (HTA, DMLA, ostéoporose…).</a:t>
            </a:r>
          </a:p>
          <a:p>
            <a:r>
              <a:rPr lang="fr-FR" dirty="0"/>
              <a:t>Ce n’est pas synonyme de maladie d’Alzheimer</a:t>
            </a:r>
          </a:p>
        </p:txBody>
      </p:sp>
    </p:spTree>
    <p:extLst>
      <p:ext uri="{BB962C8B-B14F-4D97-AF65-F5344CB8AC3E}">
        <p14:creationId xmlns:p14="http://schemas.microsoft.com/office/powerpoint/2010/main" val="377587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865F3E-164F-4A46-82D6-0A7FD1243D4B}"/>
              </a:ext>
            </a:extLst>
          </p:cNvPr>
          <p:cNvSpPr>
            <a:spLocks noGrp="1"/>
          </p:cNvSpPr>
          <p:nvPr>
            <p:ph type="title"/>
          </p:nvPr>
        </p:nvSpPr>
        <p:spPr/>
        <p:txBody>
          <a:bodyPr/>
          <a:lstStyle/>
          <a:p>
            <a:r>
              <a:rPr lang="fr-FR" dirty="0"/>
              <a:t>3 sortes de vieillissement</a:t>
            </a:r>
          </a:p>
        </p:txBody>
      </p:sp>
      <p:sp>
        <p:nvSpPr>
          <p:cNvPr id="3" name="Espace réservé du contenu 2">
            <a:extLst>
              <a:ext uri="{FF2B5EF4-FFF2-40B4-BE49-F238E27FC236}">
                <a16:creationId xmlns:a16="http://schemas.microsoft.com/office/drawing/2014/main" id="{850B0A8B-2512-4A9C-BAFC-EDB3D44B1AC6}"/>
              </a:ext>
            </a:extLst>
          </p:cNvPr>
          <p:cNvSpPr>
            <a:spLocks noGrp="1"/>
          </p:cNvSpPr>
          <p:nvPr>
            <p:ph idx="1"/>
          </p:nvPr>
        </p:nvSpPr>
        <p:spPr/>
        <p:txBody>
          <a:bodyPr/>
          <a:lstStyle/>
          <a:p>
            <a:r>
              <a:rPr lang="fr-FR" dirty="0"/>
              <a:t>Vieillissement réussi: se caractérise par le maintien des capacités fonctionnelles ou par leur atteinte très modérée jusqu’à un âge très avancé.</a:t>
            </a:r>
          </a:p>
          <a:p>
            <a:r>
              <a:rPr lang="fr-FR" dirty="0"/>
              <a:t>Vieillissement usuel ou habituel: se caractérise par la réduction de toutes les capacités, une plus grande fatigabilité à l’effort.</a:t>
            </a:r>
          </a:p>
          <a:p>
            <a:r>
              <a:rPr lang="fr-FR" dirty="0"/>
              <a:t>Vieillissement accompagné de pathologies, souvent chroniques</a:t>
            </a:r>
          </a:p>
        </p:txBody>
      </p:sp>
    </p:spTree>
    <p:extLst>
      <p:ext uri="{BB962C8B-B14F-4D97-AF65-F5344CB8AC3E}">
        <p14:creationId xmlns:p14="http://schemas.microsoft.com/office/powerpoint/2010/main" val="188595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6516DB-D7F2-4344-9887-7D16EEB56B21}"/>
              </a:ext>
            </a:extLst>
          </p:cNvPr>
          <p:cNvSpPr>
            <a:spLocks noGrp="1"/>
          </p:cNvSpPr>
          <p:nvPr>
            <p:ph type="title"/>
          </p:nvPr>
        </p:nvSpPr>
        <p:spPr/>
        <p:txBody>
          <a:bodyPr/>
          <a:lstStyle/>
          <a:p>
            <a:pPr algn="ctr"/>
            <a:r>
              <a:rPr lang="fr-FR" dirty="0"/>
              <a:t>Quand devient-on vieux?</a:t>
            </a:r>
          </a:p>
        </p:txBody>
      </p:sp>
      <p:sp>
        <p:nvSpPr>
          <p:cNvPr id="3" name="Espace réservé du contenu 2">
            <a:extLst>
              <a:ext uri="{FF2B5EF4-FFF2-40B4-BE49-F238E27FC236}">
                <a16:creationId xmlns:a16="http://schemas.microsoft.com/office/drawing/2014/main" id="{73AFFD70-C039-4535-8D36-6068F8F2DAC5}"/>
              </a:ext>
            </a:extLst>
          </p:cNvPr>
          <p:cNvSpPr>
            <a:spLocks noGrp="1"/>
          </p:cNvSpPr>
          <p:nvPr>
            <p:ph idx="1"/>
          </p:nvPr>
        </p:nvSpPr>
        <p:spPr/>
        <p:txBody>
          <a:bodyPr/>
          <a:lstStyle/>
          <a:p>
            <a:r>
              <a:rPr lang="fr-FR" dirty="0"/>
              <a:t>Ce n’est donc pas seulement une question d’âge, une affaire biologique ou une affaire sociologique.</a:t>
            </a:r>
          </a:p>
          <a:p>
            <a:pPr marL="0" indent="0">
              <a:buNone/>
            </a:pPr>
            <a:r>
              <a:rPr lang="fr-FR" dirty="0"/>
              <a:t>Il ne suffit pas de s’apercevoir que l’on s’</a:t>
            </a:r>
            <a:r>
              <a:rPr lang="fr-FR" dirty="0" err="1"/>
              <a:t>essoufle</a:t>
            </a:r>
            <a:r>
              <a:rPr lang="fr-FR" dirty="0"/>
              <a:t> en montant les escaliers, que l’on répète les mêmes histoires à ses proches, que l’on a des difficultés à utiliser les applis de son smartphone pour voir que l’on a vieilli!</a:t>
            </a:r>
          </a:p>
          <a:p>
            <a:pPr marL="0" indent="0">
              <a:buNone/>
            </a:pPr>
            <a:r>
              <a:rPr lang="fr-FR" dirty="0"/>
              <a:t>Il existe une usure ressentie du corps et de l’esprit, mais aussi des signes plus subtils et fondamentaux liés au rapport à soi et aux autres. </a:t>
            </a:r>
          </a:p>
          <a:p>
            <a:pPr marL="0" indent="0">
              <a:buNone/>
            </a:pPr>
            <a:endParaRPr lang="fr-FR" dirty="0"/>
          </a:p>
        </p:txBody>
      </p:sp>
    </p:spTree>
    <p:extLst>
      <p:ext uri="{BB962C8B-B14F-4D97-AF65-F5344CB8AC3E}">
        <p14:creationId xmlns:p14="http://schemas.microsoft.com/office/powerpoint/2010/main" val="32222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08F49-6990-4F28-9D9B-EA91C50D5E0F}"/>
              </a:ext>
            </a:extLst>
          </p:cNvPr>
          <p:cNvSpPr>
            <a:spLocks noGrp="1"/>
          </p:cNvSpPr>
          <p:nvPr>
            <p:ph type="title"/>
          </p:nvPr>
        </p:nvSpPr>
        <p:spPr/>
        <p:txBody>
          <a:bodyPr/>
          <a:lstStyle/>
          <a:p>
            <a:pPr algn="ctr"/>
            <a:r>
              <a:rPr lang="fr-FR" dirty="0"/>
              <a:t>4 critères singuliers pour prendre conscience de son propre vieillissement</a:t>
            </a:r>
          </a:p>
        </p:txBody>
      </p:sp>
      <p:sp>
        <p:nvSpPr>
          <p:cNvPr id="3" name="Espace réservé du contenu 2">
            <a:extLst>
              <a:ext uri="{FF2B5EF4-FFF2-40B4-BE49-F238E27FC236}">
                <a16:creationId xmlns:a16="http://schemas.microsoft.com/office/drawing/2014/main" id="{9D06B0FD-2A4A-42ED-BBAB-8880BA6355EF}"/>
              </a:ext>
            </a:extLst>
          </p:cNvPr>
          <p:cNvSpPr>
            <a:spLocks noGrp="1"/>
          </p:cNvSpPr>
          <p:nvPr>
            <p:ph idx="1"/>
          </p:nvPr>
        </p:nvSpPr>
        <p:spPr/>
        <p:txBody>
          <a:bodyPr/>
          <a:lstStyle/>
          <a:p>
            <a:r>
              <a:rPr lang="fr-FR" dirty="0"/>
              <a:t>Vieillir c’est surestimer ses forces</a:t>
            </a:r>
          </a:p>
          <a:p>
            <a:pPr marL="0" indent="0">
              <a:buNone/>
            </a:pPr>
            <a:r>
              <a:rPr lang="fr-FR" dirty="0"/>
              <a:t>Prendre conscience que l’écart entre ce qu’on croit pouvoir faire et ce qu’on arrive désormais à faire effectivement est devenu trop grand.</a:t>
            </a:r>
          </a:p>
          <a:p>
            <a:r>
              <a:rPr lang="fr-FR" dirty="0"/>
              <a:t>Vieillir c’est devenir exagérément fataliste</a:t>
            </a:r>
          </a:p>
          <a:p>
            <a:pPr marL="0" indent="0">
              <a:buNone/>
            </a:pPr>
            <a:r>
              <a:rPr lang="fr-FR" dirty="0"/>
              <a:t>Renoncer trop tôt</a:t>
            </a:r>
          </a:p>
          <a:p>
            <a:r>
              <a:rPr lang="fr-FR" dirty="0"/>
              <a:t>Vieillir c’est penser à la mort</a:t>
            </a:r>
          </a:p>
          <a:p>
            <a:pPr marL="0" indent="0">
              <a:buNone/>
            </a:pPr>
            <a:r>
              <a:rPr lang="fr-FR" dirty="0"/>
              <a:t>On parle plus de sa mort, c’est le temps du testament, du contrat obsèques</a:t>
            </a:r>
          </a:p>
          <a:p>
            <a:r>
              <a:rPr lang="fr-FR" dirty="0"/>
              <a:t>Vieillir c’est ne plus savoir s’adapter</a:t>
            </a:r>
          </a:p>
          <a:p>
            <a:endParaRPr lang="fr-FR" dirty="0"/>
          </a:p>
        </p:txBody>
      </p:sp>
    </p:spTree>
    <p:extLst>
      <p:ext uri="{BB962C8B-B14F-4D97-AF65-F5344CB8AC3E}">
        <p14:creationId xmlns:p14="http://schemas.microsoft.com/office/powerpoint/2010/main" val="62030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le d’ions">
  <a:themeElements>
    <a:clrScheme name="Salle d’ions">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le d’ions">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le d’ions">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435</TotalTime>
  <Words>1003</Words>
  <Application>Microsoft Office PowerPoint</Application>
  <PresentationFormat>Grand écran</PresentationFormat>
  <Paragraphs>73</Paragraphs>
  <Slides>16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Century Gothic</vt:lpstr>
      <vt:lpstr>Wingdings</vt:lpstr>
      <vt:lpstr>Wingdings 3</vt:lpstr>
      <vt:lpstr>Salle d’ions</vt:lpstr>
      <vt:lpstr>Le Vieillissement</vt:lpstr>
      <vt:lpstr>Rembrandt: autoportraits</vt:lpstr>
      <vt:lpstr>Présentation PowerPoint</vt:lpstr>
      <vt:lpstr>Qu’est ce que la vieillesse ?</vt:lpstr>
      <vt:lpstr>Présentation PowerPoint</vt:lpstr>
      <vt:lpstr>Qu’est ce que la Vieillesse? </vt:lpstr>
      <vt:lpstr>3 sortes de vieillissement</vt:lpstr>
      <vt:lpstr>Quand devient-on vieux?</vt:lpstr>
      <vt:lpstr>4 critères singuliers pour prendre conscience de son propre vieillissement</vt:lpstr>
      <vt:lpstr>Présentation PowerPoint</vt:lpstr>
      <vt:lpstr>Stratégies philosophiques pour faire face au vieillissement.</vt:lpstr>
      <vt:lpstr>Présentation PowerPoint</vt:lpstr>
      <vt:lpstr>Les stéréotypes: l’âgisme et le jeunisme</vt:lpstr>
      <vt:lpstr>Présentation PowerPoint</vt:lpstr>
      <vt:lpstr>Comment vieillir avec plaisir?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Viellissement</dc:title>
  <dc:creator>Patrick Villette</dc:creator>
  <cp:lastModifiedBy>Patrick Villette</cp:lastModifiedBy>
  <cp:revision>14</cp:revision>
  <dcterms:created xsi:type="dcterms:W3CDTF">2021-12-19T16:18:53Z</dcterms:created>
  <dcterms:modified xsi:type="dcterms:W3CDTF">2022-05-20T15:38:29Z</dcterms:modified>
</cp:coreProperties>
</file>