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9" r:id="rId1"/>
  </p:sldMasterIdLst>
  <p:sldIdLst>
    <p:sldId id="256" r:id="rId2"/>
    <p:sldId id="257" r:id="rId3"/>
    <p:sldId id="261" r:id="rId4"/>
    <p:sldId id="258" r:id="rId5"/>
    <p:sldId id="259" r:id="rId6"/>
    <p:sldId id="260" r:id="rId7"/>
    <p:sldId id="262" r:id="rId8"/>
    <p:sldId id="263" r:id="rId9"/>
    <p:sldId id="264" r:id="rId10"/>
    <p:sldId id="265" r:id="rId11"/>
    <p:sldId id="266" r:id="rId12"/>
    <p:sldId id="267" r:id="rId13"/>
    <p:sldId id="269" r:id="rId14"/>
    <p:sldId id="268" r:id="rId15"/>
    <p:sldId id="270" r:id="rId16"/>
    <p:sldId id="274" r:id="rId17"/>
    <p:sldId id="271" r:id="rId18"/>
    <p:sldId id="272" r:id="rId19"/>
    <p:sldId id="273"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7" d="100"/>
          <a:sy n="87" d="100"/>
        </p:scale>
        <p:origin x="69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9D790727-F2A4-4519-B2D1-3147C3048C50}" type="datetimeFigureOut">
              <a:rPr lang="fr-FR" smtClean="0"/>
              <a:t>17/05/2022</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F652D26-FE1E-4D43-99A9-ADC12CCFA773}" type="slidenum">
              <a:rPr lang="fr-FR" smtClean="0"/>
              <a:t>‹N°›</a:t>
            </a:fld>
            <a:endParaRPr lang="fr-FR"/>
          </a:p>
        </p:txBody>
      </p:sp>
    </p:spTree>
    <p:extLst>
      <p:ext uri="{BB962C8B-B14F-4D97-AF65-F5344CB8AC3E}">
        <p14:creationId xmlns:p14="http://schemas.microsoft.com/office/powerpoint/2010/main" val="212829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D790727-F2A4-4519-B2D1-3147C3048C50}" type="datetimeFigureOut">
              <a:rPr lang="fr-FR" smtClean="0"/>
              <a:t>17/05/2022</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F652D26-FE1E-4D43-99A9-ADC12CCFA773}" type="slidenum">
              <a:rPr lang="fr-FR" smtClean="0"/>
              <a:t>‹N°›</a:t>
            </a:fld>
            <a:endParaRPr lang="fr-FR"/>
          </a:p>
        </p:txBody>
      </p:sp>
    </p:spTree>
    <p:extLst>
      <p:ext uri="{BB962C8B-B14F-4D97-AF65-F5344CB8AC3E}">
        <p14:creationId xmlns:p14="http://schemas.microsoft.com/office/powerpoint/2010/main" val="2202279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D790727-F2A4-4519-B2D1-3147C3048C50}" type="datetimeFigureOut">
              <a:rPr lang="fr-FR" smtClean="0"/>
              <a:t>17/05/2022</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F652D26-FE1E-4D43-99A9-ADC12CCFA773}"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943609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9D790727-F2A4-4519-B2D1-3147C3048C50}" type="datetimeFigureOut">
              <a:rPr lang="fr-FR" smtClean="0"/>
              <a:t>17/05/2022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F652D26-FE1E-4D43-99A9-ADC12CCFA773}" type="slidenum">
              <a:rPr lang="fr-FR" smtClean="0"/>
              <a:t>‹N°›</a:t>
            </a:fld>
            <a:endParaRPr lang="fr-FR"/>
          </a:p>
        </p:txBody>
      </p:sp>
    </p:spTree>
    <p:extLst>
      <p:ext uri="{BB962C8B-B14F-4D97-AF65-F5344CB8AC3E}">
        <p14:creationId xmlns:p14="http://schemas.microsoft.com/office/powerpoint/2010/main" val="1733656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9D790727-F2A4-4519-B2D1-3147C3048C50}" type="datetimeFigureOut">
              <a:rPr lang="fr-FR" smtClean="0"/>
              <a:t>17/05/2022</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F652D26-FE1E-4D43-99A9-ADC12CCFA773}"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225190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9D790727-F2A4-4519-B2D1-3147C3048C50}" type="datetimeFigureOut">
              <a:rPr lang="fr-FR" smtClean="0"/>
              <a:t>17/05/2022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F652D26-FE1E-4D43-99A9-ADC12CCFA773}" type="slidenum">
              <a:rPr lang="fr-FR" smtClean="0"/>
              <a:t>‹N°›</a:t>
            </a:fld>
            <a:endParaRPr lang="fr-FR"/>
          </a:p>
        </p:txBody>
      </p:sp>
    </p:spTree>
    <p:extLst>
      <p:ext uri="{BB962C8B-B14F-4D97-AF65-F5344CB8AC3E}">
        <p14:creationId xmlns:p14="http://schemas.microsoft.com/office/powerpoint/2010/main" val="26604253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D790727-F2A4-4519-B2D1-3147C3048C50}" type="datetimeFigureOut">
              <a:rPr lang="fr-FR" smtClean="0"/>
              <a:t>17/05/2022</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F652D26-FE1E-4D43-99A9-ADC12CCFA773}" type="slidenum">
              <a:rPr lang="fr-FR" smtClean="0"/>
              <a:t>‹N°›</a:t>
            </a:fld>
            <a:endParaRPr lang="fr-FR"/>
          </a:p>
        </p:txBody>
      </p:sp>
    </p:spTree>
    <p:extLst>
      <p:ext uri="{BB962C8B-B14F-4D97-AF65-F5344CB8AC3E}">
        <p14:creationId xmlns:p14="http://schemas.microsoft.com/office/powerpoint/2010/main" val="25192154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D790727-F2A4-4519-B2D1-3147C3048C50}" type="datetimeFigureOut">
              <a:rPr lang="fr-FR" smtClean="0"/>
              <a:t>17/05/2022</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F652D26-FE1E-4D43-99A9-ADC12CCFA773}" type="slidenum">
              <a:rPr lang="fr-FR" smtClean="0"/>
              <a:t>‹N°›</a:t>
            </a:fld>
            <a:endParaRPr lang="fr-FR"/>
          </a:p>
        </p:txBody>
      </p:sp>
    </p:spTree>
    <p:extLst>
      <p:ext uri="{BB962C8B-B14F-4D97-AF65-F5344CB8AC3E}">
        <p14:creationId xmlns:p14="http://schemas.microsoft.com/office/powerpoint/2010/main" val="8051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D790727-F2A4-4519-B2D1-3147C3048C50}" type="datetimeFigureOut">
              <a:rPr lang="fr-FR" smtClean="0"/>
              <a:t>17/05/2022</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F652D26-FE1E-4D43-99A9-ADC12CCFA773}" type="slidenum">
              <a:rPr lang="fr-FR" smtClean="0"/>
              <a:t>‹N°›</a:t>
            </a:fld>
            <a:endParaRPr lang="fr-FR"/>
          </a:p>
        </p:txBody>
      </p:sp>
    </p:spTree>
    <p:extLst>
      <p:ext uri="{BB962C8B-B14F-4D97-AF65-F5344CB8AC3E}">
        <p14:creationId xmlns:p14="http://schemas.microsoft.com/office/powerpoint/2010/main" val="2734352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D790727-F2A4-4519-B2D1-3147C3048C50}" type="datetimeFigureOut">
              <a:rPr lang="fr-FR" smtClean="0"/>
              <a:t>17/05/2022</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F652D26-FE1E-4D43-99A9-ADC12CCFA773}" type="slidenum">
              <a:rPr lang="fr-FR" smtClean="0"/>
              <a:t>‹N°›</a:t>
            </a:fld>
            <a:endParaRPr lang="fr-FR"/>
          </a:p>
        </p:txBody>
      </p:sp>
    </p:spTree>
    <p:extLst>
      <p:ext uri="{BB962C8B-B14F-4D97-AF65-F5344CB8AC3E}">
        <p14:creationId xmlns:p14="http://schemas.microsoft.com/office/powerpoint/2010/main" val="506245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D790727-F2A4-4519-B2D1-3147C3048C50}" type="datetimeFigureOut">
              <a:rPr lang="fr-FR" smtClean="0"/>
              <a:t>17/05/2022</a:t>
            </a:fld>
            <a:endParaRPr lang="fr-FR"/>
          </a:p>
        </p:txBody>
      </p:sp>
      <p:sp>
        <p:nvSpPr>
          <p:cNvPr id="6" name="Footer Placeholder 5"/>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F652D26-FE1E-4D43-99A9-ADC12CCFA773}" type="slidenum">
              <a:rPr lang="fr-FR" smtClean="0"/>
              <a:t>‹N°›</a:t>
            </a:fld>
            <a:endParaRPr lang="fr-FR"/>
          </a:p>
        </p:txBody>
      </p:sp>
    </p:spTree>
    <p:extLst>
      <p:ext uri="{BB962C8B-B14F-4D97-AF65-F5344CB8AC3E}">
        <p14:creationId xmlns:p14="http://schemas.microsoft.com/office/powerpoint/2010/main" val="1602734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D790727-F2A4-4519-B2D1-3147C3048C50}" type="datetimeFigureOut">
              <a:rPr lang="fr-FR" smtClean="0"/>
              <a:t>17/05/2022</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F652D26-FE1E-4D43-99A9-ADC12CCFA773}" type="slidenum">
              <a:rPr lang="fr-FR" smtClean="0"/>
              <a:t>‹N°›</a:t>
            </a:fld>
            <a:endParaRPr lang="fr-FR"/>
          </a:p>
        </p:txBody>
      </p:sp>
    </p:spTree>
    <p:extLst>
      <p:ext uri="{BB962C8B-B14F-4D97-AF65-F5344CB8AC3E}">
        <p14:creationId xmlns:p14="http://schemas.microsoft.com/office/powerpoint/2010/main" val="1374620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D790727-F2A4-4519-B2D1-3147C3048C50}" type="datetimeFigureOut">
              <a:rPr lang="fr-FR" smtClean="0"/>
              <a:t>17/05/2022</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F652D26-FE1E-4D43-99A9-ADC12CCFA773}" type="slidenum">
              <a:rPr lang="fr-FR" smtClean="0"/>
              <a:t>‹N°›</a:t>
            </a:fld>
            <a:endParaRPr lang="fr-FR"/>
          </a:p>
        </p:txBody>
      </p:sp>
    </p:spTree>
    <p:extLst>
      <p:ext uri="{BB962C8B-B14F-4D97-AF65-F5344CB8AC3E}">
        <p14:creationId xmlns:p14="http://schemas.microsoft.com/office/powerpoint/2010/main" val="4030428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790727-F2A4-4519-B2D1-3147C3048C50}" type="datetimeFigureOut">
              <a:rPr lang="fr-FR" smtClean="0"/>
              <a:t>17/05/2022</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F652D26-FE1E-4D43-99A9-ADC12CCFA773}" type="slidenum">
              <a:rPr lang="fr-FR" smtClean="0"/>
              <a:t>‹N°›</a:t>
            </a:fld>
            <a:endParaRPr lang="fr-FR"/>
          </a:p>
        </p:txBody>
      </p:sp>
    </p:spTree>
    <p:extLst>
      <p:ext uri="{BB962C8B-B14F-4D97-AF65-F5344CB8AC3E}">
        <p14:creationId xmlns:p14="http://schemas.microsoft.com/office/powerpoint/2010/main" val="496855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D790727-F2A4-4519-B2D1-3147C3048C50}" type="datetimeFigureOut">
              <a:rPr lang="fr-FR" smtClean="0"/>
              <a:t>17/05/2022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F652D26-FE1E-4D43-99A9-ADC12CCFA773}" type="slidenum">
              <a:rPr lang="fr-FR" smtClean="0"/>
              <a:t>‹N°›</a:t>
            </a:fld>
            <a:endParaRPr lang="fr-FR"/>
          </a:p>
        </p:txBody>
      </p:sp>
    </p:spTree>
    <p:extLst>
      <p:ext uri="{BB962C8B-B14F-4D97-AF65-F5344CB8AC3E}">
        <p14:creationId xmlns:p14="http://schemas.microsoft.com/office/powerpoint/2010/main" val="1378484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D790727-F2A4-4519-B2D1-3147C3048C50}" type="datetimeFigureOut">
              <a:rPr lang="fr-FR" smtClean="0"/>
              <a:t>17/05/2022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F652D26-FE1E-4D43-99A9-ADC12CCFA773}" type="slidenum">
              <a:rPr lang="fr-FR" smtClean="0"/>
              <a:t>‹N°›</a:t>
            </a:fld>
            <a:endParaRPr lang="fr-FR"/>
          </a:p>
        </p:txBody>
      </p:sp>
    </p:spTree>
    <p:extLst>
      <p:ext uri="{BB962C8B-B14F-4D97-AF65-F5344CB8AC3E}">
        <p14:creationId xmlns:p14="http://schemas.microsoft.com/office/powerpoint/2010/main" val="3895465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D790727-F2A4-4519-B2D1-3147C3048C50}" type="datetimeFigureOut">
              <a:rPr lang="fr-FR" smtClean="0"/>
              <a:t>17/05/2022</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F652D26-FE1E-4D43-99A9-ADC12CCFA773}" type="slidenum">
              <a:rPr lang="fr-FR" smtClean="0"/>
              <a:t>‹N°›</a:t>
            </a:fld>
            <a:endParaRPr lang="fr-FR"/>
          </a:p>
        </p:txBody>
      </p:sp>
    </p:spTree>
    <p:extLst>
      <p:ext uri="{BB962C8B-B14F-4D97-AF65-F5344CB8AC3E}">
        <p14:creationId xmlns:p14="http://schemas.microsoft.com/office/powerpoint/2010/main" val="4128116596"/>
      </p:ext>
    </p:extLst>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 id="2147483861" r:id="rId12"/>
    <p:sldLayoutId id="2147483862" r:id="rId13"/>
    <p:sldLayoutId id="2147483863" r:id="rId14"/>
    <p:sldLayoutId id="2147483864" r:id="rId15"/>
    <p:sldLayoutId id="2147483865"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1B9A6B-A8FE-42B8-79FB-712D9B2C1390}"/>
              </a:ext>
            </a:extLst>
          </p:cNvPr>
          <p:cNvSpPr>
            <a:spLocks noGrp="1"/>
          </p:cNvSpPr>
          <p:nvPr>
            <p:ph type="ctrTitle"/>
          </p:nvPr>
        </p:nvSpPr>
        <p:spPr/>
        <p:txBody>
          <a:bodyPr/>
          <a:lstStyle/>
          <a:p>
            <a:pPr algn="ctr"/>
            <a:r>
              <a:rPr lang="fr-FR" b="1" dirty="0"/>
              <a:t>BIENTRAITANCE</a:t>
            </a:r>
            <a:br>
              <a:rPr lang="fr-FR" b="1" dirty="0"/>
            </a:br>
            <a:r>
              <a:rPr lang="fr-FR" b="1" dirty="0"/>
              <a:t>EN EHPAD</a:t>
            </a:r>
          </a:p>
        </p:txBody>
      </p:sp>
      <p:sp>
        <p:nvSpPr>
          <p:cNvPr id="3" name="Sous-titre 2">
            <a:extLst>
              <a:ext uri="{FF2B5EF4-FFF2-40B4-BE49-F238E27FC236}">
                <a16:creationId xmlns:a16="http://schemas.microsoft.com/office/drawing/2014/main" id="{D5D88BE2-00A0-9DD5-6D7F-52E2158A6883}"/>
              </a:ext>
            </a:extLst>
          </p:cNvPr>
          <p:cNvSpPr>
            <a:spLocks noGrp="1"/>
          </p:cNvSpPr>
          <p:nvPr>
            <p:ph type="subTitle" idx="1"/>
          </p:nvPr>
        </p:nvSpPr>
        <p:spPr/>
        <p:txBody>
          <a:bodyPr>
            <a:normAutofit/>
          </a:bodyPr>
          <a:lstStyle/>
          <a:p>
            <a:pPr algn="ctr"/>
            <a:r>
              <a:rPr lang="fr-FR" sz="3200" b="1" dirty="0">
                <a:solidFill>
                  <a:srgbClr val="0070C0"/>
                </a:solidFill>
              </a:rPr>
              <a:t>Peut on encore en parler?</a:t>
            </a:r>
          </a:p>
        </p:txBody>
      </p:sp>
    </p:spTree>
    <p:extLst>
      <p:ext uri="{BB962C8B-B14F-4D97-AF65-F5344CB8AC3E}">
        <p14:creationId xmlns:p14="http://schemas.microsoft.com/office/powerpoint/2010/main" val="2921585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548C0D-69B5-E5D0-0EB4-90240786EF48}"/>
              </a:ext>
            </a:extLst>
          </p:cNvPr>
          <p:cNvSpPr>
            <a:spLocks noGrp="1"/>
          </p:cNvSpPr>
          <p:nvPr>
            <p:ph type="title"/>
          </p:nvPr>
        </p:nvSpPr>
        <p:spPr/>
        <p:txBody>
          <a:bodyPr/>
          <a:lstStyle/>
          <a:p>
            <a:pPr algn="ctr"/>
            <a:r>
              <a:rPr lang="fr-FR" b="1" dirty="0"/>
              <a:t>Quelles sont les formes de maltraitance?</a:t>
            </a:r>
            <a:endParaRPr lang="fr-FR" dirty="0"/>
          </a:p>
        </p:txBody>
      </p:sp>
      <p:sp>
        <p:nvSpPr>
          <p:cNvPr id="3" name="Espace réservé du contenu 2">
            <a:extLst>
              <a:ext uri="{FF2B5EF4-FFF2-40B4-BE49-F238E27FC236}">
                <a16:creationId xmlns:a16="http://schemas.microsoft.com/office/drawing/2014/main" id="{69241E31-A014-8EBE-C25B-BD33A5BDE197}"/>
              </a:ext>
            </a:extLst>
          </p:cNvPr>
          <p:cNvSpPr>
            <a:spLocks noGrp="1"/>
          </p:cNvSpPr>
          <p:nvPr>
            <p:ph idx="1"/>
          </p:nvPr>
        </p:nvSpPr>
        <p:spPr/>
        <p:txBody>
          <a:bodyPr/>
          <a:lstStyle/>
          <a:p>
            <a:r>
              <a:rPr lang="fr-FR" altLang="fr-FR" sz="2000" b="1" u="sng" dirty="0">
                <a:solidFill>
                  <a:srgbClr val="7030A0"/>
                </a:solidFill>
              </a:rPr>
              <a:t>Maltraitance physique.</a:t>
            </a:r>
          </a:p>
          <a:p>
            <a:pPr>
              <a:buFont typeface="Wingdings" panose="05000000000000000000" pitchFamily="2" charset="2"/>
              <a:buChar char="§"/>
            </a:pPr>
            <a:r>
              <a:rPr lang="fr-FR" altLang="fr-FR" sz="1800" dirty="0">
                <a:solidFill>
                  <a:srgbClr val="7030A0"/>
                </a:solidFill>
              </a:rPr>
              <a:t>Coups et blessures, bousculade, griffures, gifle…</a:t>
            </a:r>
          </a:p>
          <a:p>
            <a:pPr>
              <a:buFont typeface="Wingdings" panose="05000000000000000000" pitchFamily="2" charset="2"/>
              <a:buChar char="§"/>
            </a:pPr>
            <a:r>
              <a:rPr lang="fr-FR" altLang="fr-FR" sz="1800" dirty="0">
                <a:solidFill>
                  <a:srgbClr val="7030A0"/>
                </a:solidFill>
              </a:rPr>
              <a:t>Le non respect de la douleur dans les soins.</a:t>
            </a:r>
          </a:p>
          <a:p>
            <a:pPr>
              <a:buFont typeface="Wingdings" panose="05000000000000000000" pitchFamily="2" charset="2"/>
              <a:buChar char="§"/>
            </a:pPr>
            <a:r>
              <a:rPr lang="fr-FR" altLang="fr-FR" sz="1800" dirty="0">
                <a:solidFill>
                  <a:srgbClr val="7030A0"/>
                </a:solidFill>
              </a:rPr>
              <a:t>La contention.</a:t>
            </a:r>
          </a:p>
          <a:p>
            <a:pPr>
              <a:buFont typeface="Wingdings" panose="05000000000000000000" pitchFamily="2" charset="2"/>
              <a:buChar char="§"/>
            </a:pPr>
            <a:r>
              <a:rPr lang="fr-FR" altLang="fr-FR" sz="1800" dirty="0">
                <a:solidFill>
                  <a:srgbClr val="7030A0"/>
                </a:solidFill>
              </a:rPr>
              <a:t>Les gavages abusifs.</a:t>
            </a:r>
          </a:p>
          <a:p>
            <a:pPr>
              <a:buFont typeface="Wingdings" panose="05000000000000000000" pitchFamily="2" charset="2"/>
              <a:buChar char="§"/>
            </a:pPr>
            <a:r>
              <a:rPr lang="fr-FR" altLang="fr-FR" sz="1800" dirty="0">
                <a:solidFill>
                  <a:srgbClr val="7030A0"/>
                </a:solidFill>
              </a:rPr>
              <a:t>L’enfermement.</a:t>
            </a:r>
          </a:p>
          <a:p>
            <a:pPr>
              <a:buFont typeface="Wingdings" panose="05000000000000000000" pitchFamily="2" charset="2"/>
              <a:buChar char="§"/>
            </a:pPr>
            <a:r>
              <a:rPr lang="fr-FR" altLang="fr-FR" sz="1800" dirty="0">
                <a:solidFill>
                  <a:srgbClr val="7030A0"/>
                </a:solidFill>
              </a:rPr>
              <a:t>La dénutrition.</a:t>
            </a:r>
          </a:p>
          <a:p>
            <a:pPr>
              <a:buFont typeface="Wingdings" panose="05000000000000000000" pitchFamily="2" charset="2"/>
              <a:buChar char="§"/>
            </a:pPr>
            <a:r>
              <a:rPr lang="fr-FR" altLang="fr-FR" sz="1800" dirty="0">
                <a:solidFill>
                  <a:srgbClr val="7030A0"/>
                </a:solidFill>
              </a:rPr>
              <a:t>Abus de sédatifs.</a:t>
            </a:r>
          </a:p>
          <a:p>
            <a:pPr>
              <a:buFont typeface="Wingdings" panose="05000000000000000000" pitchFamily="2" charset="2"/>
              <a:buChar char="§"/>
            </a:pPr>
            <a:r>
              <a:rPr lang="fr-FR" altLang="fr-FR" sz="1800" dirty="0">
                <a:solidFill>
                  <a:srgbClr val="7030A0"/>
                </a:solidFill>
              </a:rPr>
              <a:t>Le non respect du rythme propre.</a:t>
            </a:r>
          </a:p>
          <a:p>
            <a:endParaRPr lang="fr-FR" dirty="0"/>
          </a:p>
        </p:txBody>
      </p:sp>
    </p:spTree>
    <p:extLst>
      <p:ext uri="{BB962C8B-B14F-4D97-AF65-F5344CB8AC3E}">
        <p14:creationId xmlns:p14="http://schemas.microsoft.com/office/powerpoint/2010/main" val="627415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ED9036-14BA-5BA9-3360-7005C9848657}"/>
              </a:ext>
            </a:extLst>
          </p:cNvPr>
          <p:cNvSpPr>
            <a:spLocks noGrp="1"/>
          </p:cNvSpPr>
          <p:nvPr>
            <p:ph type="title"/>
          </p:nvPr>
        </p:nvSpPr>
        <p:spPr/>
        <p:txBody>
          <a:bodyPr/>
          <a:lstStyle/>
          <a:p>
            <a:pPr algn="ctr"/>
            <a:r>
              <a:rPr lang="fr-FR" b="1" dirty="0"/>
              <a:t>Quelles sont les formes de maltraitance?</a:t>
            </a:r>
            <a:endParaRPr lang="fr-FR" dirty="0"/>
          </a:p>
        </p:txBody>
      </p:sp>
      <p:sp>
        <p:nvSpPr>
          <p:cNvPr id="3" name="Espace réservé du contenu 2">
            <a:extLst>
              <a:ext uri="{FF2B5EF4-FFF2-40B4-BE49-F238E27FC236}">
                <a16:creationId xmlns:a16="http://schemas.microsoft.com/office/drawing/2014/main" id="{B55D79E9-03E0-7203-29F1-40150B3AD23E}"/>
              </a:ext>
            </a:extLst>
          </p:cNvPr>
          <p:cNvSpPr>
            <a:spLocks noGrp="1"/>
          </p:cNvSpPr>
          <p:nvPr>
            <p:ph idx="1"/>
          </p:nvPr>
        </p:nvSpPr>
        <p:spPr/>
        <p:txBody>
          <a:bodyPr/>
          <a:lstStyle/>
          <a:p>
            <a:r>
              <a:rPr lang="fr-FR" altLang="fr-FR" b="1" u="sng" dirty="0">
                <a:solidFill>
                  <a:srgbClr val="7030A0"/>
                </a:solidFill>
              </a:rPr>
              <a:t>Maltraitance civique.</a:t>
            </a:r>
          </a:p>
          <a:p>
            <a:pPr>
              <a:buFont typeface="Wingdings" panose="05000000000000000000" pitchFamily="2" charset="2"/>
              <a:buChar char="§"/>
            </a:pPr>
            <a:r>
              <a:rPr lang="fr-FR" altLang="fr-FR" dirty="0">
                <a:solidFill>
                  <a:srgbClr val="7030A0"/>
                </a:solidFill>
              </a:rPr>
              <a:t>Liberté de choix.</a:t>
            </a:r>
          </a:p>
          <a:p>
            <a:pPr>
              <a:buFont typeface="Wingdings" panose="05000000000000000000" pitchFamily="2" charset="2"/>
              <a:buChar char="§"/>
            </a:pPr>
            <a:r>
              <a:rPr lang="fr-FR" altLang="fr-FR" dirty="0">
                <a:solidFill>
                  <a:srgbClr val="7030A0"/>
                </a:solidFill>
              </a:rPr>
              <a:t>Liberté d’expression.</a:t>
            </a:r>
          </a:p>
          <a:p>
            <a:pPr>
              <a:buFont typeface="Wingdings" panose="05000000000000000000" pitchFamily="2" charset="2"/>
              <a:buChar char="§"/>
            </a:pPr>
            <a:r>
              <a:rPr lang="fr-FR" altLang="fr-FR" dirty="0">
                <a:solidFill>
                  <a:srgbClr val="7030A0"/>
                </a:solidFill>
              </a:rPr>
              <a:t>Liberté des croyances et des valeurs.</a:t>
            </a:r>
          </a:p>
          <a:p>
            <a:pPr>
              <a:buFont typeface="Wingdings" panose="05000000000000000000" pitchFamily="2" charset="2"/>
              <a:buChar char="§"/>
            </a:pPr>
            <a:r>
              <a:rPr lang="fr-FR" altLang="fr-FR" dirty="0">
                <a:solidFill>
                  <a:srgbClr val="7030A0"/>
                </a:solidFill>
              </a:rPr>
              <a:t>Liberté du choix de la fin de vie.</a:t>
            </a:r>
          </a:p>
          <a:p>
            <a:pPr>
              <a:buFont typeface="Wingdings" panose="05000000000000000000" pitchFamily="2" charset="2"/>
              <a:buChar char="§"/>
            </a:pPr>
            <a:r>
              <a:rPr lang="fr-FR" altLang="fr-FR" dirty="0">
                <a:solidFill>
                  <a:srgbClr val="7030A0"/>
                </a:solidFill>
              </a:rPr>
              <a:t>Demande abusive de tutelle. Abus de pouvoir du tuteur.</a:t>
            </a:r>
          </a:p>
          <a:p>
            <a:endParaRPr lang="fr-FR" dirty="0"/>
          </a:p>
        </p:txBody>
      </p:sp>
    </p:spTree>
    <p:extLst>
      <p:ext uri="{BB962C8B-B14F-4D97-AF65-F5344CB8AC3E}">
        <p14:creationId xmlns:p14="http://schemas.microsoft.com/office/powerpoint/2010/main" val="4200597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3C58A3-6939-D9AD-F9C1-C4D149A57E09}"/>
              </a:ext>
            </a:extLst>
          </p:cNvPr>
          <p:cNvSpPr>
            <a:spLocks noGrp="1"/>
          </p:cNvSpPr>
          <p:nvPr>
            <p:ph type="title"/>
          </p:nvPr>
        </p:nvSpPr>
        <p:spPr/>
        <p:txBody>
          <a:bodyPr/>
          <a:lstStyle/>
          <a:p>
            <a:pPr algn="ctr"/>
            <a:r>
              <a:rPr lang="fr-FR" b="1" dirty="0"/>
              <a:t>Quelles sont les formes de maltraitance?</a:t>
            </a:r>
            <a:endParaRPr lang="fr-FR" dirty="0"/>
          </a:p>
        </p:txBody>
      </p:sp>
      <p:sp>
        <p:nvSpPr>
          <p:cNvPr id="3" name="Espace réservé du contenu 2">
            <a:extLst>
              <a:ext uri="{FF2B5EF4-FFF2-40B4-BE49-F238E27FC236}">
                <a16:creationId xmlns:a16="http://schemas.microsoft.com/office/drawing/2014/main" id="{99C2DA20-D662-601B-2314-BEDE702067E0}"/>
              </a:ext>
            </a:extLst>
          </p:cNvPr>
          <p:cNvSpPr>
            <a:spLocks noGrp="1"/>
          </p:cNvSpPr>
          <p:nvPr>
            <p:ph idx="1"/>
          </p:nvPr>
        </p:nvSpPr>
        <p:spPr/>
        <p:txBody>
          <a:bodyPr/>
          <a:lstStyle/>
          <a:p>
            <a:r>
              <a:rPr lang="fr-FR" altLang="fr-FR" b="1" u="sng" dirty="0">
                <a:solidFill>
                  <a:srgbClr val="7030A0"/>
                </a:solidFill>
              </a:rPr>
              <a:t>L’agressivité:</a:t>
            </a:r>
          </a:p>
          <a:p>
            <a:pPr>
              <a:buFont typeface="Wingdings" panose="05000000000000000000" pitchFamily="2" charset="2"/>
              <a:buChar char="§"/>
            </a:pPr>
            <a:r>
              <a:rPr lang="fr-FR" altLang="fr-FR" dirty="0">
                <a:solidFill>
                  <a:srgbClr val="7030A0"/>
                </a:solidFill>
              </a:rPr>
              <a:t>Réponse à de l’agressivité</a:t>
            </a:r>
          </a:p>
          <a:p>
            <a:pPr>
              <a:buFont typeface="Wingdings" panose="05000000000000000000" pitchFamily="2" charset="2"/>
              <a:buChar char="§"/>
            </a:pPr>
            <a:r>
              <a:rPr lang="fr-FR" altLang="fr-FR" dirty="0">
                <a:solidFill>
                  <a:srgbClr val="7030A0"/>
                </a:solidFill>
              </a:rPr>
              <a:t>Fonction de nos difficultés de communication, nos anxiétés.</a:t>
            </a:r>
          </a:p>
          <a:p>
            <a:pPr>
              <a:buFont typeface="Wingdings" panose="05000000000000000000" pitchFamily="2" charset="2"/>
              <a:buChar char="§"/>
            </a:pPr>
            <a:r>
              <a:rPr lang="fr-FR" altLang="fr-FR" dirty="0">
                <a:solidFill>
                  <a:srgbClr val="7030A0"/>
                </a:solidFill>
              </a:rPr>
              <a:t>Manque de valorisation, de reconnaissance</a:t>
            </a:r>
          </a:p>
          <a:p>
            <a:pPr>
              <a:buFont typeface="Wingdings" panose="05000000000000000000" pitchFamily="2" charset="2"/>
              <a:buChar char="§"/>
            </a:pPr>
            <a:r>
              <a:rPr lang="fr-FR" altLang="fr-FR" dirty="0">
                <a:solidFill>
                  <a:srgbClr val="7030A0"/>
                </a:solidFill>
              </a:rPr>
              <a:t>Seuil de tolérance</a:t>
            </a:r>
          </a:p>
          <a:p>
            <a:endParaRPr lang="fr-FR" dirty="0"/>
          </a:p>
        </p:txBody>
      </p:sp>
    </p:spTree>
    <p:extLst>
      <p:ext uri="{BB962C8B-B14F-4D97-AF65-F5344CB8AC3E}">
        <p14:creationId xmlns:p14="http://schemas.microsoft.com/office/powerpoint/2010/main" val="2746242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475023-EA38-2BA8-30AA-3951C8E2C500}"/>
              </a:ext>
            </a:extLst>
          </p:cNvPr>
          <p:cNvSpPr>
            <a:spLocks noGrp="1"/>
          </p:cNvSpPr>
          <p:nvPr>
            <p:ph type="title"/>
          </p:nvPr>
        </p:nvSpPr>
        <p:spPr/>
        <p:txBody>
          <a:bodyPr/>
          <a:lstStyle/>
          <a:p>
            <a:pPr algn="ctr"/>
            <a:r>
              <a:rPr lang="fr-FR" b="1" dirty="0"/>
              <a:t>Quelles sont les formes de maltraitance?</a:t>
            </a:r>
            <a:endParaRPr lang="fr-FR" dirty="0"/>
          </a:p>
        </p:txBody>
      </p:sp>
      <p:sp>
        <p:nvSpPr>
          <p:cNvPr id="3" name="Espace réservé du contenu 2">
            <a:extLst>
              <a:ext uri="{FF2B5EF4-FFF2-40B4-BE49-F238E27FC236}">
                <a16:creationId xmlns:a16="http://schemas.microsoft.com/office/drawing/2014/main" id="{2EE26655-1C24-503A-E0D5-1C7D75F57837}"/>
              </a:ext>
            </a:extLst>
          </p:cNvPr>
          <p:cNvSpPr>
            <a:spLocks noGrp="1"/>
          </p:cNvSpPr>
          <p:nvPr>
            <p:ph idx="1"/>
          </p:nvPr>
        </p:nvSpPr>
        <p:spPr/>
        <p:txBody>
          <a:bodyPr/>
          <a:lstStyle/>
          <a:p>
            <a:pPr>
              <a:lnSpc>
                <a:spcPct val="80000"/>
              </a:lnSpc>
            </a:pPr>
            <a:r>
              <a:rPr lang="fr-FR" altLang="fr-FR" sz="1800" b="1" u="sng" dirty="0">
                <a:solidFill>
                  <a:srgbClr val="7030A0"/>
                </a:solidFill>
              </a:rPr>
              <a:t>Négligences</a:t>
            </a:r>
          </a:p>
          <a:p>
            <a:pPr>
              <a:lnSpc>
                <a:spcPct val="80000"/>
              </a:lnSpc>
            </a:pPr>
            <a:r>
              <a:rPr lang="fr-FR" altLang="fr-FR" sz="1800" u="sng" dirty="0">
                <a:solidFill>
                  <a:srgbClr val="7030A0"/>
                </a:solidFill>
              </a:rPr>
              <a:t>Négligences actives</a:t>
            </a:r>
          </a:p>
          <a:p>
            <a:pPr>
              <a:lnSpc>
                <a:spcPct val="80000"/>
              </a:lnSpc>
              <a:buFont typeface="Wingdings" panose="05000000000000000000" pitchFamily="2" charset="2"/>
              <a:buChar char="§"/>
            </a:pPr>
            <a:r>
              <a:rPr lang="fr-FR" altLang="fr-FR" sz="1800" dirty="0">
                <a:solidFill>
                  <a:srgbClr val="7030A0"/>
                </a:solidFill>
              </a:rPr>
              <a:t>Abandon de la personne</a:t>
            </a:r>
          </a:p>
          <a:p>
            <a:pPr>
              <a:lnSpc>
                <a:spcPct val="80000"/>
              </a:lnSpc>
              <a:buFont typeface="Wingdings" panose="05000000000000000000" pitchFamily="2" charset="2"/>
              <a:buChar char="§"/>
            </a:pPr>
            <a:r>
              <a:rPr lang="fr-FR" altLang="fr-FR" sz="1800" dirty="0">
                <a:solidFill>
                  <a:srgbClr val="7030A0"/>
                </a:solidFill>
              </a:rPr>
              <a:t>Indifférence</a:t>
            </a:r>
          </a:p>
          <a:p>
            <a:pPr>
              <a:lnSpc>
                <a:spcPct val="80000"/>
              </a:lnSpc>
              <a:buFont typeface="Wingdings" panose="05000000000000000000" pitchFamily="2" charset="2"/>
              <a:buChar char="§"/>
            </a:pPr>
            <a:r>
              <a:rPr lang="fr-FR" altLang="fr-FR" sz="1800" dirty="0">
                <a:solidFill>
                  <a:srgbClr val="7030A0"/>
                </a:solidFill>
              </a:rPr>
              <a:t>Manquement à une obligation</a:t>
            </a:r>
          </a:p>
          <a:p>
            <a:pPr>
              <a:lnSpc>
                <a:spcPct val="80000"/>
              </a:lnSpc>
            </a:pPr>
            <a:r>
              <a:rPr lang="fr-FR" altLang="fr-FR" sz="1800" u="sng" dirty="0">
                <a:solidFill>
                  <a:srgbClr val="7030A0"/>
                </a:solidFill>
              </a:rPr>
              <a:t>Négligences passives (sans intention de nuire):</a:t>
            </a:r>
          </a:p>
          <a:p>
            <a:pPr>
              <a:lnSpc>
                <a:spcPct val="80000"/>
              </a:lnSpc>
              <a:buFont typeface="Wingdings" panose="05000000000000000000" pitchFamily="2" charset="2"/>
              <a:buChar char="§"/>
            </a:pPr>
            <a:r>
              <a:rPr lang="fr-FR" altLang="fr-FR" sz="1800" dirty="0">
                <a:solidFill>
                  <a:srgbClr val="7030A0"/>
                </a:solidFill>
              </a:rPr>
              <a:t>Décider pour l’autre</a:t>
            </a:r>
          </a:p>
          <a:p>
            <a:pPr>
              <a:lnSpc>
                <a:spcPct val="80000"/>
              </a:lnSpc>
              <a:buFont typeface="Wingdings" panose="05000000000000000000" pitchFamily="2" charset="2"/>
              <a:buChar char="§"/>
            </a:pPr>
            <a:r>
              <a:rPr lang="fr-FR" altLang="fr-FR" sz="1800" dirty="0">
                <a:solidFill>
                  <a:srgbClr val="7030A0"/>
                </a:solidFill>
              </a:rPr>
              <a:t>Sonnette ou téléphone inaccessible</a:t>
            </a:r>
          </a:p>
          <a:p>
            <a:pPr>
              <a:lnSpc>
                <a:spcPct val="80000"/>
              </a:lnSpc>
              <a:buFont typeface="Wingdings" panose="05000000000000000000" pitchFamily="2" charset="2"/>
              <a:buChar char="§"/>
            </a:pPr>
            <a:r>
              <a:rPr lang="fr-FR" altLang="fr-FR" sz="1800" dirty="0">
                <a:solidFill>
                  <a:srgbClr val="7030A0"/>
                </a:solidFill>
              </a:rPr>
              <a:t>Ne pas donner à boire (baisse de la sensation de soif)</a:t>
            </a:r>
          </a:p>
          <a:p>
            <a:pPr>
              <a:lnSpc>
                <a:spcPct val="80000"/>
              </a:lnSpc>
              <a:buFont typeface="Wingdings" panose="05000000000000000000" pitchFamily="2" charset="2"/>
              <a:buChar char="§"/>
            </a:pPr>
            <a:r>
              <a:rPr lang="fr-FR" altLang="fr-FR" sz="1800" dirty="0">
                <a:solidFill>
                  <a:srgbClr val="7030A0"/>
                </a:solidFill>
              </a:rPr>
              <a:t>Pousser trop vite le FR.</a:t>
            </a:r>
            <a:endParaRPr lang="fr-FR" dirty="0">
              <a:solidFill>
                <a:srgbClr val="7030A0"/>
              </a:solidFill>
            </a:endParaRPr>
          </a:p>
        </p:txBody>
      </p:sp>
    </p:spTree>
    <p:extLst>
      <p:ext uri="{BB962C8B-B14F-4D97-AF65-F5344CB8AC3E}">
        <p14:creationId xmlns:p14="http://schemas.microsoft.com/office/powerpoint/2010/main" val="350244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406404-51A0-90C8-2C5A-289069A7CB91}"/>
              </a:ext>
            </a:extLst>
          </p:cNvPr>
          <p:cNvSpPr>
            <a:spLocks noGrp="1"/>
          </p:cNvSpPr>
          <p:nvPr>
            <p:ph type="title"/>
          </p:nvPr>
        </p:nvSpPr>
        <p:spPr/>
        <p:txBody>
          <a:bodyPr/>
          <a:lstStyle/>
          <a:p>
            <a:pPr algn="ctr"/>
            <a:r>
              <a:rPr lang="fr-FR" b="1" dirty="0"/>
              <a:t>Quelles sont les formes de maltraitance?</a:t>
            </a:r>
            <a:endParaRPr lang="fr-FR" dirty="0"/>
          </a:p>
        </p:txBody>
      </p:sp>
      <p:sp>
        <p:nvSpPr>
          <p:cNvPr id="3" name="Espace réservé du contenu 2">
            <a:extLst>
              <a:ext uri="{FF2B5EF4-FFF2-40B4-BE49-F238E27FC236}">
                <a16:creationId xmlns:a16="http://schemas.microsoft.com/office/drawing/2014/main" id="{4543D587-86E9-C651-5B8F-615E8E7F8D63}"/>
              </a:ext>
            </a:extLst>
          </p:cNvPr>
          <p:cNvSpPr>
            <a:spLocks noGrp="1"/>
          </p:cNvSpPr>
          <p:nvPr>
            <p:ph idx="1"/>
          </p:nvPr>
        </p:nvSpPr>
        <p:spPr/>
        <p:txBody>
          <a:bodyPr/>
          <a:lstStyle/>
          <a:p>
            <a:r>
              <a:rPr lang="fr-FR" b="1" u="sng" dirty="0">
                <a:solidFill>
                  <a:srgbClr val="7030A0"/>
                </a:solidFill>
              </a:rPr>
              <a:t>Maltraitance institutionnelle:</a:t>
            </a:r>
          </a:p>
          <a:p>
            <a:r>
              <a:rPr lang="fr-FR" dirty="0">
                <a:solidFill>
                  <a:srgbClr val="7030A0"/>
                </a:solidFill>
              </a:rPr>
              <a:t>Absence de projet de soins</a:t>
            </a:r>
          </a:p>
          <a:p>
            <a:r>
              <a:rPr lang="fr-FR" dirty="0">
                <a:solidFill>
                  <a:srgbClr val="7030A0"/>
                </a:solidFill>
              </a:rPr>
              <a:t>Absence d’une organisation concertée du travail</a:t>
            </a:r>
          </a:p>
          <a:p>
            <a:r>
              <a:rPr lang="fr-FR" dirty="0">
                <a:solidFill>
                  <a:srgbClr val="7030A0"/>
                </a:solidFill>
              </a:rPr>
              <a:t>Absence de discussions en équipe des problèmes rencontrés</a:t>
            </a:r>
          </a:p>
          <a:p>
            <a:r>
              <a:rPr lang="fr-FR" dirty="0">
                <a:solidFill>
                  <a:srgbClr val="7030A0"/>
                </a:solidFill>
              </a:rPr>
              <a:t>Absence de formation et de recrutement</a:t>
            </a:r>
          </a:p>
          <a:p>
            <a:r>
              <a:rPr lang="fr-FR" dirty="0">
                <a:solidFill>
                  <a:srgbClr val="7030A0"/>
                </a:solidFill>
              </a:rPr>
              <a:t>Confrontation perpétuelle à la vieillesse, à la mort</a:t>
            </a:r>
          </a:p>
          <a:p>
            <a:r>
              <a:rPr lang="fr-FR" dirty="0">
                <a:solidFill>
                  <a:srgbClr val="7030A0"/>
                </a:solidFill>
              </a:rPr>
              <a:t>Exigences professionnelles contradictoires: tension entre temps compté et temps donné; tension entre exigence de protection et risque inhérent à toute tentative</a:t>
            </a:r>
          </a:p>
          <a:p>
            <a:endParaRPr lang="fr-FR" dirty="0">
              <a:solidFill>
                <a:srgbClr val="7030A0"/>
              </a:solidFill>
            </a:endParaRPr>
          </a:p>
        </p:txBody>
      </p:sp>
    </p:spTree>
    <p:extLst>
      <p:ext uri="{BB962C8B-B14F-4D97-AF65-F5344CB8AC3E}">
        <p14:creationId xmlns:p14="http://schemas.microsoft.com/office/powerpoint/2010/main" val="2650011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DFCCB7-C088-2627-C184-9D2E482DDBCD}"/>
              </a:ext>
            </a:extLst>
          </p:cNvPr>
          <p:cNvSpPr>
            <a:spLocks noGrp="1"/>
          </p:cNvSpPr>
          <p:nvPr>
            <p:ph type="title"/>
          </p:nvPr>
        </p:nvSpPr>
        <p:spPr/>
        <p:txBody>
          <a:bodyPr/>
          <a:lstStyle/>
          <a:p>
            <a:pPr algn="ctr"/>
            <a:r>
              <a:rPr lang="fr-FR" b="1" dirty="0"/>
              <a:t>DEMARCHE PREVENTIVE</a:t>
            </a:r>
          </a:p>
        </p:txBody>
      </p:sp>
      <p:sp>
        <p:nvSpPr>
          <p:cNvPr id="3" name="Espace réservé du contenu 2">
            <a:extLst>
              <a:ext uri="{FF2B5EF4-FFF2-40B4-BE49-F238E27FC236}">
                <a16:creationId xmlns:a16="http://schemas.microsoft.com/office/drawing/2014/main" id="{1FF14FC7-D31D-B3DE-C5C9-68DBB6E8FB47}"/>
              </a:ext>
            </a:extLst>
          </p:cNvPr>
          <p:cNvSpPr>
            <a:spLocks noGrp="1"/>
          </p:cNvSpPr>
          <p:nvPr>
            <p:ph idx="1"/>
          </p:nvPr>
        </p:nvSpPr>
        <p:spPr/>
        <p:txBody>
          <a:bodyPr/>
          <a:lstStyle/>
          <a:p>
            <a:r>
              <a:rPr lang="fr-FR" altLang="fr-FR" sz="2000" b="1" u="sng" dirty="0">
                <a:solidFill>
                  <a:srgbClr val="7030A0"/>
                </a:solidFill>
              </a:rPr>
              <a:t>PEDAGOGIE:</a:t>
            </a:r>
          </a:p>
          <a:p>
            <a:pPr>
              <a:buFont typeface="Wingdings" panose="05000000000000000000" pitchFamily="2" charset="2"/>
              <a:buChar char="§"/>
            </a:pPr>
            <a:r>
              <a:rPr lang="fr-FR" altLang="fr-FR" sz="2000" dirty="0">
                <a:solidFill>
                  <a:srgbClr val="7030A0"/>
                </a:solidFill>
              </a:rPr>
              <a:t>Sensibilisation au plus haut niveau: le directeur. </a:t>
            </a:r>
          </a:p>
          <a:p>
            <a:pPr>
              <a:buFont typeface="Wingdings" panose="05000000000000000000" pitchFamily="2" charset="2"/>
              <a:buChar char="§"/>
            </a:pPr>
            <a:r>
              <a:rPr lang="fr-FR" altLang="fr-FR" sz="2000" dirty="0">
                <a:solidFill>
                  <a:srgbClr val="7030A0"/>
                </a:solidFill>
              </a:rPr>
              <a:t>Sensibilisation au quotidien: </a:t>
            </a:r>
            <a:r>
              <a:rPr lang="fr-FR" altLang="fr-FR" sz="2000" dirty="0" err="1">
                <a:solidFill>
                  <a:srgbClr val="7030A0"/>
                </a:solidFill>
              </a:rPr>
              <a:t>l’idec</a:t>
            </a:r>
            <a:r>
              <a:rPr lang="fr-FR" altLang="fr-FR" sz="2000" dirty="0">
                <a:solidFill>
                  <a:srgbClr val="7030A0"/>
                </a:solidFill>
              </a:rPr>
              <a:t>, le </a:t>
            </a:r>
            <a:r>
              <a:rPr lang="fr-FR" altLang="fr-FR" sz="2000" dirty="0" err="1">
                <a:solidFill>
                  <a:srgbClr val="7030A0"/>
                </a:solidFill>
              </a:rPr>
              <a:t>medec</a:t>
            </a:r>
            <a:r>
              <a:rPr lang="fr-FR" altLang="fr-FR" sz="2000" dirty="0">
                <a:solidFill>
                  <a:srgbClr val="7030A0"/>
                </a:solidFill>
              </a:rPr>
              <a:t>, la psychologue.</a:t>
            </a:r>
          </a:p>
          <a:p>
            <a:pPr>
              <a:buFont typeface="Wingdings" panose="05000000000000000000" pitchFamily="2" charset="2"/>
              <a:buChar char="§"/>
            </a:pPr>
            <a:r>
              <a:rPr lang="fr-FR" altLang="fr-FR" sz="2000" dirty="0">
                <a:solidFill>
                  <a:srgbClr val="7030A0"/>
                </a:solidFill>
              </a:rPr>
              <a:t>Réunions d’équipe (PSI, relèves, temps de paroles, de relecture), d’informations.</a:t>
            </a:r>
          </a:p>
          <a:p>
            <a:pPr>
              <a:buFont typeface="Wingdings" panose="05000000000000000000" pitchFamily="2" charset="2"/>
              <a:buChar char="§"/>
            </a:pPr>
            <a:r>
              <a:rPr lang="fr-FR" altLang="fr-FR" sz="2000" dirty="0">
                <a:solidFill>
                  <a:srgbClr val="7030A0"/>
                </a:solidFill>
              </a:rPr>
              <a:t>CVS</a:t>
            </a:r>
          </a:p>
          <a:p>
            <a:pPr>
              <a:buFont typeface="Wingdings" panose="05000000000000000000" pitchFamily="2" charset="2"/>
              <a:buChar char="§"/>
            </a:pPr>
            <a:r>
              <a:rPr lang="fr-FR" altLang="fr-FR" sz="2000" dirty="0">
                <a:solidFill>
                  <a:srgbClr val="7030A0"/>
                </a:solidFill>
              </a:rPr>
              <a:t>Des actions concrètes: formations, conventions, mise en place de référents, protocoles, affichage, </a:t>
            </a:r>
          </a:p>
          <a:p>
            <a:endParaRPr lang="fr-FR" dirty="0"/>
          </a:p>
        </p:txBody>
      </p:sp>
    </p:spTree>
    <p:extLst>
      <p:ext uri="{BB962C8B-B14F-4D97-AF65-F5344CB8AC3E}">
        <p14:creationId xmlns:p14="http://schemas.microsoft.com/office/powerpoint/2010/main" val="3470437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72801D-E84B-DC29-BE94-C2ED63A247B8}"/>
              </a:ext>
            </a:extLst>
          </p:cNvPr>
          <p:cNvSpPr>
            <a:spLocks noGrp="1"/>
          </p:cNvSpPr>
          <p:nvPr>
            <p:ph type="title"/>
          </p:nvPr>
        </p:nvSpPr>
        <p:spPr/>
        <p:txBody>
          <a:bodyPr/>
          <a:lstStyle/>
          <a:p>
            <a:pPr algn="ctr"/>
            <a:r>
              <a:rPr lang="fr-FR" b="1" dirty="0">
                <a:solidFill>
                  <a:srgbClr val="0070C0"/>
                </a:solidFill>
              </a:rPr>
              <a:t>Et pour les Bénévoles?</a:t>
            </a:r>
          </a:p>
        </p:txBody>
      </p:sp>
      <p:sp>
        <p:nvSpPr>
          <p:cNvPr id="3" name="Espace réservé du contenu 2">
            <a:extLst>
              <a:ext uri="{FF2B5EF4-FFF2-40B4-BE49-F238E27FC236}">
                <a16:creationId xmlns:a16="http://schemas.microsoft.com/office/drawing/2014/main" id="{36126792-D1FE-5482-5EBD-D75A72907EC3}"/>
              </a:ext>
            </a:extLst>
          </p:cNvPr>
          <p:cNvSpPr>
            <a:spLocks noGrp="1"/>
          </p:cNvSpPr>
          <p:nvPr>
            <p:ph idx="1"/>
          </p:nvPr>
        </p:nvSpPr>
        <p:spPr/>
        <p:txBody>
          <a:bodyPr>
            <a:normAutofit/>
          </a:bodyPr>
          <a:lstStyle/>
          <a:p>
            <a:r>
              <a:rPr lang="fr-FR" sz="2400" dirty="0">
                <a:solidFill>
                  <a:srgbClr val="7030A0"/>
                </a:solidFill>
              </a:rPr>
              <a:t>Ces règles s’appliquent bien sûr aux bénévoles d’accompagnement, dans la limite des soins.</a:t>
            </a:r>
          </a:p>
          <a:p>
            <a:r>
              <a:rPr lang="fr-FR" sz="2400" dirty="0">
                <a:solidFill>
                  <a:srgbClr val="7030A0"/>
                </a:solidFill>
              </a:rPr>
              <a:t>Que faire en cas de découverte fortuite de maltraitance dans un service ?</a:t>
            </a:r>
          </a:p>
          <a:p>
            <a:pPr marL="0" indent="0">
              <a:buNone/>
            </a:pPr>
            <a:endParaRPr lang="fr-FR" sz="2400" dirty="0">
              <a:solidFill>
                <a:srgbClr val="7030A0"/>
              </a:solidFill>
            </a:endParaRPr>
          </a:p>
        </p:txBody>
      </p:sp>
    </p:spTree>
    <p:extLst>
      <p:ext uri="{BB962C8B-B14F-4D97-AF65-F5344CB8AC3E}">
        <p14:creationId xmlns:p14="http://schemas.microsoft.com/office/powerpoint/2010/main" val="31829089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4592AB-BF87-7A58-BEE0-1FE94A3260FF}"/>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7A93869-09DD-AF10-65E1-7E554ABB52D8}"/>
              </a:ext>
            </a:extLst>
          </p:cNvPr>
          <p:cNvSpPr>
            <a:spLocks noGrp="1"/>
          </p:cNvSpPr>
          <p:nvPr>
            <p:ph idx="1"/>
          </p:nvPr>
        </p:nvSpPr>
        <p:spPr/>
        <p:txBody>
          <a:bodyPr/>
          <a:lstStyle/>
          <a:p>
            <a:r>
              <a:rPr lang="fr-FR" altLang="fr-FR" sz="2800" b="1" dirty="0">
                <a:solidFill>
                  <a:srgbClr val="7030A0"/>
                </a:solidFill>
              </a:rPr>
              <a:t>Toutes les situations que nous rencontrons au cours de notre journée ont un sens, rien n’est anodin.</a:t>
            </a:r>
            <a:r>
              <a:rPr lang="fr-FR" altLang="fr-FR" sz="2800" dirty="0">
                <a:solidFill>
                  <a:srgbClr val="7030A0"/>
                </a:solidFill>
              </a:rPr>
              <a:t> </a:t>
            </a:r>
            <a:r>
              <a:rPr lang="fr-FR" altLang="fr-FR" sz="2800" dirty="0">
                <a:solidFill>
                  <a:schemeClr val="tx1"/>
                </a:solidFill>
              </a:rPr>
              <a:t>Groupe </a:t>
            </a:r>
            <a:r>
              <a:rPr lang="fr-FR" altLang="fr-FR" sz="2800" dirty="0" err="1">
                <a:solidFill>
                  <a:schemeClr val="tx1"/>
                </a:solidFill>
              </a:rPr>
              <a:t>Ridul</a:t>
            </a:r>
            <a:r>
              <a:rPr lang="fr-FR" altLang="fr-FR" sz="2800" dirty="0">
                <a:solidFill>
                  <a:schemeClr val="tx1"/>
                </a:solidFill>
              </a:rPr>
              <a:t> éthique, société gérontologique de l’Est. 2002 /2004</a:t>
            </a:r>
          </a:p>
          <a:p>
            <a:r>
              <a:rPr lang="fr-FR" altLang="fr-FR" sz="2800" b="1" dirty="0">
                <a:solidFill>
                  <a:srgbClr val="7030A0"/>
                </a:solidFill>
              </a:rPr>
              <a:t>Soigner c’est aussi dévisager, parler, reconnaître par le regard et la parole la souveraineté intacte de ceux qui ont tout perdu</a:t>
            </a:r>
            <a:r>
              <a:rPr lang="fr-FR" altLang="fr-FR" sz="2800" dirty="0">
                <a:solidFill>
                  <a:srgbClr val="7030A0"/>
                </a:solidFill>
              </a:rPr>
              <a:t>. </a:t>
            </a:r>
            <a:r>
              <a:rPr lang="fr-FR" altLang="fr-FR" sz="2800" dirty="0">
                <a:solidFill>
                  <a:schemeClr val="tx1"/>
                </a:solidFill>
              </a:rPr>
              <a:t>La présence pure. Christian </a:t>
            </a:r>
            <a:r>
              <a:rPr lang="fr-FR" altLang="fr-FR" sz="2800" dirty="0" err="1">
                <a:solidFill>
                  <a:schemeClr val="tx1"/>
                </a:solidFill>
              </a:rPr>
              <a:t>Bobin</a:t>
            </a:r>
            <a:r>
              <a:rPr lang="fr-FR" altLang="fr-FR" sz="2800" dirty="0">
                <a:solidFill>
                  <a:schemeClr val="tx1"/>
                </a:solidFill>
              </a:rPr>
              <a:t>. 1999</a:t>
            </a:r>
          </a:p>
          <a:p>
            <a:endParaRPr lang="fr-FR" dirty="0"/>
          </a:p>
        </p:txBody>
      </p:sp>
    </p:spTree>
    <p:extLst>
      <p:ext uri="{BB962C8B-B14F-4D97-AF65-F5344CB8AC3E}">
        <p14:creationId xmlns:p14="http://schemas.microsoft.com/office/powerpoint/2010/main" val="138114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4DC184-AD2D-A2CB-6753-10D7BDEFC630}"/>
              </a:ext>
            </a:extLst>
          </p:cNvPr>
          <p:cNvSpPr>
            <a:spLocks noGrp="1"/>
          </p:cNvSpPr>
          <p:nvPr>
            <p:ph type="title"/>
          </p:nvPr>
        </p:nvSpPr>
        <p:spPr/>
        <p:txBody>
          <a:bodyPr/>
          <a:lstStyle/>
          <a:p>
            <a:pPr algn="ctr"/>
            <a:r>
              <a:rPr lang="fr-FR" b="1" dirty="0"/>
              <a:t>CONCLUSION</a:t>
            </a:r>
          </a:p>
        </p:txBody>
      </p:sp>
      <p:sp>
        <p:nvSpPr>
          <p:cNvPr id="3" name="Espace réservé du contenu 2">
            <a:extLst>
              <a:ext uri="{FF2B5EF4-FFF2-40B4-BE49-F238E27FC236}">
                <a16:creationId xmlns:a16="http://schemas.microsoft.com/office/drawing/2014/main" id="{5AAF199E-911E-4995-6959-8E1800F218CD}"/>
              </a:ext>
            </a:extLst>
          </p:cNvPr>
          <p:cNvSpPr>
            <a:spLocks noGrp="1"/>
          </p:cNvSpPr>
          <p:nvPr>
            <p:ph idx="1"/>
          </p:nvPr>
        </p:nvSpPr>
        <p:spPr/>
        <p:txBody>
          <a:bodyPr>
            <a:normAutofit fontScale="92500"/>
          </a:bodyPr>
          <a:lstStyle/>
          <a:p>
            <a:pPr>
              <a:lnSpc>
                <a:spcPct val="80000"/>
              </a:lnSpc>
            </a:pPr>
            <a:r>
              <a:rPr lang="fr-FR" altLang="fr-FR" sz="2400" dirty="0">
                <a:solidFill>
                  <a:srgbClr val="7030A0"/>
                </a:solidFill>
              </a:rPr>
              <a:t>La Bientraitance est un comportement qui consiste à lutter contre nos tendances les plus naturelles.</a:t>
            </a:r>
          </a:p>
          <a:p>
            <a:pPr>
              <a:lnSpc>
                <a:spcPct val="80000"/>
              </a:lnSpc>
            </a:pPr>
            <a:r>
              <a:rPr lang="fr-FR" altLang="fr-FR" sz="2400" dirty="0">
                <a:solidFill>
                  <a:srgbClr val="7030A0"/>
                </a:solidFill>
              </a:rPr>
              <a:t>« La Bientraitance des personnes âgées n’est pas naturelle, mais elle s’apprend ». Yves Gineste. </a:t>
            </a:r>
            <a:r>
              <a:rPr lang="fr-FR" altLang="fr-FR" sz="2400" dirty="0" err="1">
                <a:solidFill>
                  <a:srgbClr val="7030A0"/>
                </a:solidFill>
              </a:rPr>
              <a:t>Humanitude</a:t>
            </a:r>
            <a:endParaRPr lang="fr-FR" altLang="fr-FR" sz="2400" dirty="0">
              <a:solidFill>
                <a:srgbClr val="7030A0"/>
              </a:solidFill>
            </a:endParaRPr>
          </a:p>
          <a:p>
            <a:pPr>
              <a:lnSpc>
                <a:spcPct val="80000"/>
              </a:lnSpc>
            </a:pPr>
            <a:r>
              <a:rPr lang="fr-FR" altLang="fr-FR" sz="2400" dirty="0">
                <a:solidFill>
                  <a:srgbClr val="7030A0"/>
                </a:solidFill>
              </a:rPr>
              <a:t>La vocation c’est la réponse essentiellement concrète que le soignant apporte à la détresse de la personne âgée, avec possibilité de restauration de cette personne dans toute sa dignité, toute son humanité.</a:t>
            </a:r>
          </a:p>
          <a:p>
            <a:pPr>
              <a:lnSpc>
                <a:spcPct val="80000"/>
              </a:lnSpc>
            </a:pPr>
            <a:r>
              <a:rPr lang="fr-FR" altLang="fr-FR" sz="2400" dirty="0">
                <a:solidFill>
                  <a:srgbClr val="7030A0"/>
                </a:solidFill>
              </a:rPr>
              <a:t>C’est un mouvement, une recherche, une dynamique, un horizon, un défi au quotidien. C’est un grand mot pour de petits gestes et de petits détails. On ne nait pas bientraitant, on le devient. </a:t>
            </a:r>
          </a:p>
          <a:p>
            <a:endParaRPr lang="fr-FR" dirty="0"/>
          </a:p>
        </p:txBody>
      </p:sp>
    </p:spTree>
    <p:extLst>
      <p:ext uri="{BB962C8B-B14F-4D97-AF65-F5344CB8AC3E}">
        <p14:creationId xmlns:p14="http://schemas.microsoft.com/office/powerpoint/2010/main" val="629218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satMod val="92000"/>
                <a:lumMod val="120000"/>
              </a:schemeClr>
            </a:gs>
            <a:gs pos="100000">
              <a:schemeClr val="bg1">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3262980-E907-4930-9E6E-3DC2025C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69038342-9B61-F76A-D211-0496035FA643}"/>
              </a:ext>
            </a:extLst>
          </p:cNvPr>
          <p:cNvSpPr>
            <a:spLocks noGrp="1"/>
          </p:cNvSpPr>
          <p:nvPr>
            <p:ph type="title"/>
          </p:nvPr>
        </p:nvSpPr>
        <p:spPr>
          <a:xfrm>
            <a:off x="649224" y="645106"/>
            <a:ext cx="3650279" cy="1259894"/>
          </a:xfrm>
        </p:spPr>
        <p:txBody>
          <a:bodyPr>
            <a:normAutofit/>
          </a:bodyPr>
          <a:lstStyle/>
          <a:p>
            <a:endParaRPr lang="fr-FR">
              <a:solidFill>
                <a:srgbClr val="62424D"/>
              </a:solidFill>
            </a:endParaRPr>
          </a:p>
        </p:txBody>
      </p:sp>
      <p:sp>
        <p:nvSpPr>
          <p:cNvPr id="13" name="Rectangle 12">
            <a:extLst>
              <a:ext uri="{FF2B5EF4-FFF2-40B4-BE49-F238E27FC236}">
                <a16:creationId xmlns:a16="http://schemas.microsoft.com/office/drawing/2014/main" id="{AFD53EBD-B361-45AD-8ABF-9270B20B4A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rgbClr val="62424D"/>
          </a:solidFill>
          <a:ln>
            <a:noFill/>
          </a:ln>
          <a:effectLst/>
        </p:spPr>
        <p:style>
          <a:lnRef idx="1">
            <a:schemeClr val="accent1"/>
          </a:lnRef>
          <a:fillRef idx="3">
            <a:schemeClr val="accent1"/>
          </a:fillRef>
          <a:effectRef idx="2">
            <a:schemeClr val="accent1"/>
          </a:effectRef>
          <a:fontRef idx="minor">
            <a:schemeClr val="lt1"/>
          </a:fontRef>
        </p:style>
      </p:sp>
      <p:sp>
        <p:nvSpPr>
          <p:cNvPr id="8" name="Content Placeholder 7">
            <a:extLst>
              <a:ext uri="{FF2B5EF4-FFF2-40B4-BE49-F238E27FC236}">
                <a16:creationId xmlns:a16="http://schemas.microsoft.com/office/drawing/2014/main" id="{265673B3-CAC0-2263-1D5E-211A6E0E853E}"/>
              </a:ext>
            </a:extLst>
          </p:cNvPr>
          <p:cNvSpPr>
            <a:spLocks noGrp="1"/>
          </p:cNvSpPr>
          <p:nvPr>
            <p:ph idx="1"/>
          </p:nvPr>
        </p:nvSpPr>
        <p:spPr>
          <a:xfrm>
            <a:off x="649225" y="2133600"/>
            <a:ext cx="3650278" cy="3759253"/>
          </a:xfrm>
        </p:spPr>
        <p:txBody>
          <a:bodyPr>
            <a:normAutofit/>
          </a:bodyPr>
          <a:lstStyle/>
          <a:p>
            <a:pPr>
              <a:buClr>
                <a:srgbClr val="9D516C"/>
              </a:buClr>
            </a:pPr>
            <a:r>
              <a:rPr lang="en-US" sz="4400" b="1" dirty="0">
                <a:solidFill>
                  <a:srgbClr val="0070C0"/>
                </a:solidFill>
              </a:rPr>
              <a:t>MERCI DE VOTRE ATTENTION</a:t>
            </a:r>
          </a:p>
        </p:txBody>
      </p:sp>
      <p:sp>
        <p:nvSpPr>
          <p:cNvPr id="15" name="Freeform 11">
            <a:extLst>
              <a:ext uri="{FF2B5EF4-FFF2-40B4-BE49-F238E27FC236}">
                <a16:creationId xmlns:a16="http://schemas.microsoft.com/office/drawing/2014/main" id="{DA1A4CE7-6399-4B37-ACE2-CFC4B4077B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a:extLst>
              <a:ext uri="{FF2B5EF4-FFF2-40B4-BE49-F238E27FC236}">
                <a16:creationId xmlns:a16="http://schemas.microsoft.com/office/drawing/2014/main" id="{65E24F41-AEFB-B5B4-CFE6-8703491CD32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5035" b="24781"/>
          <a:stretch/>
        </p:blipFill>
        <p:spPr bwMode="auto">
          <a:xfrm>
            <a:off x="4619543" y="10"/>
            <a:ext cx="7572457" cy="68532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9134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9A1A3A-B6A8-BE3E-0B91-C12B80580ACE}"/>
              </a:ext>
            </a:extLst>
          </p:cNvPr>
          <p:cNvSpPr>
            <a:spLocks noGrp="1"/>
          </p:cNvSpPr>
          <p:nvPr>
            <p:ph type="title"/>
          </p:nvPr>
        </p:nvSpPr>
        <p:spPr/>
        <p:txBody>
          <a:bodyPr/>
          <a:lstStyle/>
          <a:p>
            <a:pPr algn="ctr"/>
            <a:r>
              <a:rPr lang="fr-FR" b="1" dirty="0"/>
              <a:t>Le choc 2022</a:t>
            </a:r>
          </a:p>
        </p:txBody>
      </p:sp>
      <p:sp>
        <p:nvSpPr>
          <p:cNvPr id="3" name="Espace réservé du contenu 2">
            <a:extLst>
              <a:ext uri="{FF2B5EF4-FFF2-40B4-BE49-F238E27FC236}">
                <a16:creationId xmlns:a16="http://schemas.microsoft.com/office/drawing/2014/main" id="{149A3DDF-A8C4-6BA8-8CAD-1D42F4CDA0EA}"/>
              </a:ext>
            </a:extLst>
          </p:cNvPr>
          <p:cNvSpPr>
            <a:spLocks noGrp="1"/>
          </p:cNvSpPr>
          <p:nvPr>
            <p:ph idx="1"/>
          </p:nvPr>
        </p:nvSpPr>
        <p:spPr/>
        <p:txBody>
          <a:bodyPr>
            <a:normAutofit lnSpcReduction="10000"/>
          </a:bodyPr>
          <a:lstStyle/>
          <a:p>
            <a:r>
              <a:rPr lang="fr-FR" dirty="0">
                <a:solidFill>
                  <a:schemeClr val="accent5">
                    <a:lumMod val="50000"/>
                  </a:schemeClr>
                </a:solidFill>
              </a:rPr>
              <a:t>La parution des « Fossoyeurs » de Victor Castanet, le 26 janvier dernier a déclenché une véritable onde de choc.</a:t>
            </a:r>
          </a:p>
          <a:p>
            <a:r>
              <a:rPr lang="fr-FR" dirty="0">
                <a:solidFill>
                  <a:schemeClr val="accent5">
                    <a:lumMod val="50000"/>
                  </a:schemeClr>
                </a:solidFill>
              </a:rPr>
              <a:t>130 000 exemplaires ont été vendus à ce jour.</a:t>
            </a:r>
          </a:p>
          <a:p>
            <a:r>
              <a:rPr lang="fr-FR" dirty="0">
                <a:solidFill>
                  <a:schemeClr val="accent5">
                    <a:lumMod val="50000"/>
                  </a:schemeClr>
                </a:solidFill>
              </a:rPr>
              <a:t>Ce n’était pas la première enquête à pointer les maltraitances en EHPAD</a:t>
            </a:r>
          </a:p>
          <a:p>
            <a:r>
              <a:rPr lang="fr-FR" dirty="0">
                <a:solidFill>
                  <a:schemeClr val="accent5">
                    <a:lumMod val="50000"/>
                  </a:schemeClr>
                </a:solidFill>
              </a:rPr>
              <a:t>Au-delà du cynisme des dirigeants d’</a:t>
            </a:r>
            <a:r>
              <a:rPr lang="fr-FR" dirty="0" err="1">
                <a:solidFill>
                  <a:schemeClr val="accent5">
                    <a:lumMod val="50000"/>
                  </a:schemeClr>
                </a:solidFill>
              </a:rPr>
              <a:t>Orpéa</a:t>
            </a:r>
            <a:r>
              <a:rPr lang="fr-FR" dirty="0">
                <a:solidFill>
                  <a:schemeClr val="accent5">
                    <a:lumMod val="50000"/>
                  </a:schemeClr>
                </a:solidFill>
              </a:rPr>
              <a:t>, cela révèle aussi la façon dont l’Etat est impliqué: défaillance voire complaisance des ARS.</a:t>
            </a:r>
          </a:p>
          <a:p>
            <a:r>
              <a:rPr lang="fr-FR" u="sng" dirty="0">
                <a:solidFill>
                  <a:schemeClr val="accent5">
                    <a:lumMod val="50000"/>
                  </a:schemeClr>
                </a:solidFill>
              </a:rPr>
              <a:t>Conséquences</a:t>
            </a:r>
            <a:r>
              <a:rPr lang="fr-FR" dirty="0">
                <a:solidFill>
                  <a:schemeClr val="accent5">
                    <a:lumMod val="50000"/>
                  </a:schemeClr>
                </a:solidFill>
              </a:rPr>
              <a:t>: </a:t>
            </a:r>
          </a:p>
          <a:p>
            <a:pPr>
              <a:buFont typeface="Wingdings" panose="05000000000000000000" pitchFamily="2" charset="2"/>
              <a:buChar char="v"/>
            </a:pPr>
            <a:r>
              <a:rPr lang="fr-FR" dirty="0">
                <a:solidFill>
                  <a:schemeClr val="accent5">
                    <a:lumMod val="50000"/>
                  </a:schemeClr>
                </a:solidFill>
              </a:rPr>
              <a:t>les candidats à la présidence ont promis l’embauche de personnels supplémentaires</a:t>
            </a:r>
          </a:p>
          <a:p>
            <a:pPr>
              <a:buFont typeface="Wingdings" panose="05000000000000000000" pitchFamily="2" charset="2"/>
              <a:buChar char="v"/>
            </a:pPr>
            <a:r>
              <a:rPr lang="fr-FR" dirty="0">
                <a:solidFill>
                  <a:schemeClr val="accent5">
                    <a:lumMod val="50000"/>
                  </a:schemeClr>
                </a:solidFill>
              </a:rPr>
              <a:t>Plan de contrôle des 7500 EHPAD, au cours des deux prochaines années</a:t>
            </a:r>
          </a:p>
          <a:p>
            <a:pPr>
              <a:buFont typeface="Wingdings" panose="05000000000000000000" pitchFamily="2" charset="2"/>
              <a:buChar char="v"/>
            </a:pPr>
            <a:r>
              <a:rPr lang="fr-FR" dirty="0">
                <a:solidFill>
                  <a:schemeClr val="accent5">
                    <a:lumMod val="50000"/>
                  </a:schemeClr>
                </a:solidFill>
              </a:rPr>
              <a:t>Traduction d’</a:t>
            </a:r>
            <a:r>
              <a:rPr lang="fr-FR" dirty="0" err="1">
                <a:solidFill>
                  <a:schemeClr val="accent5">
                    <a:lumMod val="50000"/>
                  </a:schemeClr>
                </a:solidFill>
              </a:rPr>
              <a:t>Orpéa</a:t>
            </a:r>
            <a:r>
              <a:rPr lang="fr-FR" dirty="0">
                <a:solidFill>
                  <a:schemeClr val="accent5">
                    <a:lumMod val="50000"/>
                  </a:schemeClr>
                </a:solidFill>
              </a:rPr>
              <a:t> en justice et limogeage du DG</a:t>
            </a:r>
          </a:p>
        </p:txBody>
      </p:sp>
    </p:spTree>
    <p:extLst>
      <p:ext uri="{BB962C8B-B14F-4D97-AF65-F5344CB8AC3E}">
        <p14:creationId xmlns:p14="http://schemas.microsoft.com/office/powerpoint/2010/main" val="3720506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D59B09-C853-1684-7209-91513BF52E37}"/>
              </a:ext>
            </a:extLst>
          </p:cNvPr>
          <p:cNvSpPr>
            <a:spLocks noGrp="1"/>
          </p:cNvSpPr>
          <p:nvPr>
            <p:ph type="title"/>
          </p:nvPr>
        </p:nvSpPr>
        <p:spPr/>
        <p:txBody>
          <a:bodyPr/>
          <a:lstStyle/>
          <a:p>
            <a:pPr algn="ctr"/>
            <a:r>
              <a:rPr lang="fr-FR" b="1" dirty="0"/>
              <a:t>Qu’avons nous fait de nos anciens? </a:t>
            </a:r>
          </a:p>
        </p:txBody>
      </p:sp>
      <p:sp>
        <p:nvSpPr>
          <p:cNvPr id="3" name="Espace réservé du contenu 2">
            <a:extLst>
              <a:ext uri="{FF2B5EF4-FFF2-40B4-BE49-F238E27FC236}">
                <a16:creationId xmlns:a16="http://schemas.microsoft.com/office/drawing/2014/main" id="{D3B434CA-6F82-8C98-16C7-B6798EC0B823}"/>
              </a:ext>
            </a:extLst>
          </p:cNvPr>
          <p:cNvSpPr>
            <a:spLocks noGrp="1"/>
          </p:cNvSpPr>
          <p:nvPr>
            <p:ph idx="1"/>
          </p:nvPr>
        </p:nvSpPr>
        <p:spPr/>
        <p:txBody>
          <a:bodyPr/>
          <a:lstStyle/>
          <a:p>
            <a:r>
              <a:rPr lang="fr-FR" dirty="0">
                <a:solidFill>
                  <a:srgbClr val="7030A0"/>
                </a:solidFill>
              </a:rPr>
              <a:t>Suis je gardien de mon frère? dit Caïn dans une bouffée de lâcheté, lorsque Dieu lui demande ou est son frère Abel.</a:t>
            </a:r>
          </a:p>
          <a:p>
            <a:r>
              <a:rPr lang="fr-FR" dirty="0">
                <a:solidFill>
                  <a:srgbClr val="7030A0"/>
                </a:solidFill>
              </a:rPr>
              <a:t>Qui peut dire qu’il ne savait pas?</a:t>
            </a:r>
          </a:p>
          <a:p>
            <a:r>
              <a:rPr lang="fr-FR" dirty="0">
                <a:solidFill>
                  <a:srgbClr val="7030A0"/>
                </a:solidFill>
              </a:rPr>
              <a:t>Moins de 15% des personnes concernées entre en EHPAD de leur plein gré.</a:t>
            </a:r>
          </a:p>
          <a:p>
            <a:r>
              <a:rPr lang="fr-FR" dirty="0">
                <a:solidFill>
                  <a:srgbClr val="7030A0"/>
                </a:solidFill>
              </a:rPr>
              <a:t>Aucune famille ne place son parent de gaité de cœur</a:t>
            </a:r>
          </a:p>
          <a:p>
            <a:r>
              <a:rPr lang="fr-FR" dirty="0">
                <a:solidFill>
                  <a:srgbClr val="7030A0"/>
                </a:solidFill>
              </a:rPr>
              <a:t>« L’inutile », celui qui ne sert plus à rien devient l’objet d’un marché lucratif et on comprend alors le taux de dépressifs (45%) et le taux de tentatives de suicides (11%) dans les EHPAD </a:t>
            </a:r>
          </a:p>
          <a:p>
            <a:r>
              <a:rPr lang="fr-FR" dirty="0">
                <a:solidFill>
                  <a:srgbClr val="7030A0"/>
                </a:solidFill>
              </a:rPr>
              <a:t>L’inadéquation entre les moyens et les besoins ne satisfait ni les acteurs de terrain, ni les familles, ni les résidants d’EHPAD. Le système en place est devenu maltraitant à l’insu de son plein gré. </a:t>
            </a:r>
          </a:p>
          <a:p>
            <a:endParaRPr lang="fr-FR" dirty="0"/>
          </a:p>
        </p:txBody>
      </p:sp>
    </p:spTree>
    <p:extLst>
      <p:ext uri="{BB962C8B-B14F-4D97-AF65-F5344CB8AC3E}">
        <p14:creationId xmlns:p14="http://schemas.microsoft.com/office/powerpoint/2010/main" val="2893085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1AA369-6B00-140B-8BBF-DFFD2F25DBA2}"/>
              </a:ext>
            </a:extLst>
          </p:cNvPr>
          <p:cNvSpPr>
            <a:spLocks noGrp="1"/>
          </p:cNvSpPr>
          <p:nvPr>
            <p:ph type="title"/>
          </p:nvPr>
        </p:nvSpPr>
        <p:spPr/>
        <p:txBody>
          <a:bodyPr/>
          <a:lstStyle/>
          <a:p>
            <a:pPr algn="ctr"/>
            <a:r>
              <a:rPr lang="fr-FR" b="1" dirty="0"/>
              <a:t>Loi grand âge</a:t>
            </a:r>
          </a:p>
        </p:txBody>
      </p:sp>
      <p:sp>
        <p:nvSpPr>
          <p:cNvPr id="3" name="Espace réservé du contenu 2">
            <a:extLst>
              <a:ext uri="{FF2B5EF4-FFF2-40B4-BE49-F238E27FC236}">
                <a16:creationId xmlns:a16="http://schemas.microsoft.com/office/drawing/2014/main" id="{90E1B237-DB48-8708-4E83-111404814ABF}"/>
              </a:ext>
            </a:extLst>
          </p:cNvPr>
          <p:cNvSpPr>
            <a:spLocks noGrp="1"/>
          </p:cNvSpPr>
          <p:nvPr>
            <p:ph idx="1"/>
          </p:nvPr>
        </p:nvSpPr>
        <p:spPr/>
        <p:txBody>
          <a:bodyPr>
            <a:normAutofit fontScale="92500" lnSpcReduction="10000"/>
          </a:bodyPr>
          <a:lstStyle/>
          <a:p>
            <a:r>
              <a:rPr lang="fr-FR" dirty="0">
                <a:solidFill>
                  <a:srgbClr val="7030A0"/>
                </a:solidFill>
              </a:rPr>
              <a:t>Annoncée par E. Macron dès le début de son quinquennat</a:t>
            </a:r>
          </a:p>
          <a:p>
            <a:r>
              <a:rPr lang="fr-FR" dirty="0">
                <a:solidFill>
                  <a:srgbClr val="7030A0"/>
                </a:solidFill>
              </a:rPr>
              <a:t>Vaste concertation: 400 000 personnes consultés, 10 ateliers au niveau national et 5 forums régionaux</a:t>
            </a:r>
          </a:p>
          <a:p>
            <a:r>
              <a:rPr lang="fr-FR" dirty="0">
                <a:solidFill>
                  <a:srgbClr val="7030A0"/>
                </a:solidFill>
              </a:rPr>
              <a:t>Document de synthèse: </a:t>
            </a:r>
            <a:r>
              <a:rPr lang="fr-FR" b="1" u="sng" dirty="0">
                <a:solidFill>
                  <a:srgbClr val="7030A0"/>
                </a:solidFill>
              </a:rPr>
              <a:t>le rapport </a:t>
            </a:r>
            <a:r>
              <a:rPr lang="fr-FR" b="1" u="sng" dirty="0" err="1">
                <a:solidFill>
                  <a:srgbClr val="7030A0"/>
                </a:solidFill>
              </a:rPr>
              <a:t>Libault</a:t>
            </a:r>
            <a:r>
              <a:rPr lang="fr-FR" b="1" u="sng" dirty="0">
                <a:solidFill>
                  <a:srgbClr val="7030A0"/>
                </a:solidFill>
              </a:rPr>
              <a:t>, </a:t>
            </a:r>
            <a:r>
              <a:rPr lang="fr-FR" dirty="0">
                <a:solidFill>
                  <a:srgbClr val="7030A0"/>
                </a:solidFill>
              </a:rPr>
              <a:t>début 2019, préconisait la</a:t>
            </a:r>
          </a:p>
          <a:p>
            <a:pPr>
              <a:buFont typeface="Wingdings" panose="05000000000000000000" pitchFamily="2" charset="2"/>
              <a:buChar char="Ø"/>
            </a:pPr>
            <a:r>
              <a:rPr lang="fr-FR" dirty="0">
                <a:solidFill>
                  <a:srgbClr val="7030A0"/>
                </a:solidFill>
              </a:rPr>
              <a:t>Revalorisation des carrières des métiers du grand âge</a:t>
            </a:r>
          </a:p>
          <a:p>
            <a:pPr>
              <a:buFont typeface="Wingdings" panose="05000000000000000000" pitchFamily="2" charset="2"/>
              <a:buChar char="Ø"/>
            </a:pPr>
            <a:r>
              <a:rPr lang="fr-FR" dirty="0">
                <a:solidFill>
                  <a:srgbClr val="7030A0"/>
                </a:solidFill>
              </a:rPr>
              <a:t>Rénovation des EHPAD</a:t>
            </a:r>
          </a:p>
          <a:p>
            <a:pPr>
              <a:buFont typeface="Wingdings" panose="05000000000000000000" pitchFamily="2" charset="2"/>
              <a:buChar char="Ø"/>
            </a:pPr>
            <a:r>
              <a:rPr lang="fr-FR" dirty="0">
                <a:solidFill>
                  <a:srgbClr val="7030A0"/>
                </a:solidFill>
              </a:rPr>
              <a:t>Augmentation du taux d’encadrement des résidents</a:t>
            </a:r>
          </a:p>
          <a:p>
            <a:pPr>
              <a:buFont typeface="Wingdings" panose="05000000000000000000" pitchFamily="2" charset="2"/>
              <a:buChar char="Ø"/>
            </a:pPr>
            <a:r>
              <a:rPr lang="fr-FR" dirty="0">
                <a:solidFill>
                  <a:srgbClr val="7030A0"/>
                </a:solidFill>
              </a:rPr>
              <a:t>Mise en place d’un véritable contrôle de la qualité des soins </a:t>
            </a:r>
          </a:p>
          <a:p>
            <a:pPr marL="0" indent="0">
              <a:buNone/>
            </a:pPr>
            <a:endParaRPr lang="fr-FR" dirty="0">
              <a:solidFill>
                <a:srgbClr val="7030A0"/>
              </a:solidFill>
            </a:endParaRPr>
          </a:p>
          <a:p>
            <a:pPr marL="0" indent="0">
              <a:buNone/>
            </a:pPr>
            <a:r>
              <a:rPr lang="fr-FR" dirty="0">
                <a:solidFill>
                  <a:srgbClr val="7030A0"/>
                </a:solidFill>
              </a:rPr>
              <a:t>Et puis arrivée de la crise sanitaire liée au COVID, augmentation de la dette et disparition de la loi grand âge. </a:t>
            </a:r>
          </a:p>
        </p:txBody>
      </p:sp>
    </p:spTree>
    <p:extLst>
      <p:ext uri="{BB962C8B-B14F-4D97-AF65-F5344CB8AC3E}">
        <p14:creationId xmlns:p14="http://schemas.microsoft.com/office/powerpoint/2010/main" val="3254553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D87D21-3BC7-FDAF-B07F-B3B9BCF29A13}"/>
              </a:ext>
            </a:extLst>
          </p:cNvPr>
          <p:cNvSpPr>
            <a:spLocks noGrp="1"/>
          </p:cNvSpPr>
          <p:nvPr>
            <p:ph type="title"/>
          </p:nvPr>
        </p:nvSpPr>
        <p:spPr/>
        <p:txBody>
          <a:bodyPr/>
          <a:lstStyle/>
          <a:p>
            <a:pPr algn="ctr"/>
            <a:r>
              <a:rPr lang="fr-FR" b="1" dirty="0"/>
              <a:t>BIENTRAITANCE</a:t>
            </a:r>
          </a:p>
        </p:txBody>
      </p:sp>
      <p:sp>
        <p:nvSpPr>
          <p:cNvPr id="3" name="Espace réservé du contenu 2">
            <a:extLst>
              <a:ext uri="{FF2B5EF4-FFF2-40B4-BE49-F238E27FC236}">
                <a16:creationId xmlns:a16="http://schemas.microsoft.com/office/drawing/2014/main" id="{53763AD0-3960-86E8-58A5-69015C2BA2D8}"/>
              </a:ext>
            </a:extLst>
          </p:cNvPr>
          <p:cNvSpPr>
            <a:spLocks noGrp="1"/>
          </p:cNvSpPr>
          <p:nvPr>
            <p:ph idx="1"/>
          </p:nvPr>
        </p:nvSpPr>
        <p:spPr/>
        <p:txBody>
          <a:bodyPr>
            <a:normAutofit/>
          </a:bodyPr>
          <a:lstStyle/>
          <a:p>
            <a:r>
              <a:rPr lang="fr-FR" sz="2400" dirty="0">
                <a:solidFill>
                  <a:srgbClr val="7030A0"/>
                </a:solidFill>
              </a:rPr>
              <a:t>Comment la définir?</a:t>
            </a:r>
          </a:p>
          <a:p>
            <a:r>
              <a:rPr lang="fr-FR" sz="2400" dirty="0">
                <a:solidFill>
                  <a:srgbClr val="7030A0"/>
                </a:solidFill>
              </a:rPr>
              <a:t>Une question de perception</a:t>
            </a:r>
          </a:p>
          <a:p>
            <a:r>
              <a:rPr lang="fr-FR" sz="2400" dirty="0">
                <a:solidFill>
                  <a:srgbClr val="7030A0"/>
                </a:solidFill>
              </a:rPr>
              <a:t>La bientraitance de l’un n’est pas forcement la bientraitance de l’autre</a:t>
            </a:r>
          </a:p>
          <a:p>
            <a:r>
              <a:rPr lang="fr-FR" sz="2400" dirty="0">
                <a:solidFill>
                  <a:srgbClr val="7030A0"/>
                </a:solidFill>
              </a:rPr>
              <a:t>Conception collective ou personnelle ?</a:t>
            </a:r>
          </a:p>
          <a:p>
            <a:r>
              <a:rPr lang="fr-FR" sz="2400" dirty="0">
                <a:solidFill>
                  <a:srgbClr val="7030A0"/>
                </a:solidFill>
              </a:rPr>
              <a:t>Difficulté d’admettre la maltraitance comme pratique possible</a:t>
            </a:r>
          </a:p>
        </p:txBody>
      </p:sp>
    </p:spTree>
    <p:extLst>
      <p:ext uri="{BB962C8B-B14F-4D97-AF65-F5344CB8AC3E}">
        <p14:creationId xmlns:p14="http://schemas.microsoft.com/office/powerpoint/2010/main" val="881421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117C98-B4FF-A6A2-F8DB-EC8EB4B406D1}"/>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298D1A55-4725-FEDE-E3C0-80F30C887379}"/>
              </a:ext>
            </a:extLst>
          </p:cNvPr>
          <p:cNvSpPr>
            <a:spLocks noGrp="1"/>
          </p:cNvSpPr>
          <p:nvPr>
            <p:ph idx="1"/>
          </p:nvPr>
        </p:nvSpPr>
        <p:spPr/>
        <p:txBody>
          <a:bodyPr/>
          <a:lstStyle/>
          <a:p>
            <a:r>
              <a:rPr lang="fr-FR" sz="2400" dirty="0">
                <a:solidFill>
                  <a:srgbClr val="7030A0"/>
                </a:solidFill>
              </a:rPr>
              <a:t>Difficile de définir l’un sans l’autre</a:t>
            </a:r>
          </a:p>
          <a:p>
            <a:r>
              <a:rPr lang="fr-FR" sz="2400" dirty="0">
                <a:solidFill>
                  <a:srgbClr val="7030A0"/>
                </a:solidFill>
              </a:rPr>
              <a:t>Maltraiter comme bien traiter c’est toujours traiter</a:t>
            </a:r>
          </a:p>
          <a:p>
            <a:r>
              <a:rPr lang="fr-FR" sz="2400" dirty="0">
                <a:solidFill>
                  <a:srgbClr val="7030A0"/>
                </a:solidFill>
              </a:rPr>
              <a:t>Traiter comporte son lot d’ambiguïté: on traite ses vignes, ses affaires, une maladie, quelqu’un d’idiot</a:t>
            </a:r>
          </a:p>
          <a:p>
            <a:r>
              <a:rPr lang="fr-FR" sz="2400" dirty="0">
                <a:solidFill>
                  <a:srgbClr val="7030A0"/>
                </a:solidFill>
              </a:rPr>
              <a:t>Traiter a le sens d’agir sur quelque chose, de soumettre</a:t>
            </a:r>
          </a:p>
          <a:p>
            <a:r>
              <a:rPr lang="fr-FR" sz="2400" dirty="0">
                <a:solidFill>
                  <a:srgbClr val="7030A0"/>
                </a:solidFill>
              </a:rPr>
              <a:t>Un être n’a pas besoin d’être traité, il a besoin d’être considéré</a:t>
            </a:r>
            <a:r>
              <a:rPr lang="fr-FR" dirty="0">
                <a:solidFill>
                  <a:srgbClr val="7030A0"/>
                </a:solidFill>
              </a:rPr>
              <a:t>.</a:t>
            </a:r>
          </a:p>
          <a:p>
            <a:endParaRPr lang="fr-FR" dirty="0"/>
          </a:p>
        </p:txBody>
      </p:sp>
    </p:spTree>
    <p:extLst>
      <p:ext uri="{BB962C8B-B14F-4D97-AF65-F5344CB8AC3E}">
        <p14:creationId xmlns:p14="http://schemas.microsoft.com/office/powerpoint/2010/main" val="1862797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2394D5-A9F3-C10C-FE3A-912D663E5CF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8C86DA18-E680-934D-4C03-45A9A347984C}"/>
              </a:ext>
            </a:extLst>
          </p:cNvPr>
          <p:cNvSpPr>
            <a:spLocks noGrp="1"/>
          </p:cNvSpPr>
          <p:nvPr>
            <p:ph idx="1"/>
          </p:nvPr>
        </p:nvSpPr>
        <p:spPr/>
        <p:txBody>
          <a:bodyPr>
            <a:normAutofit lnSpcReduction="10000"/>
          </a:bodyPr>
          <a:lstStyle/>
          <a:p>
            <a:r>
              <a:rPr lang="fr-FR" altLang="fr-FR" sz="2400" dirty="0">
                <a:solidFill>
                  <a:srgbClr val="7030A0"/>
                </a:solidFill>
              </a:rPr>
              <a:t>La bientraitance passe par le respect de la dignité humaine, c’est-à-dire la qualité de l’être humain (considérer l’autre comme sujet). Redonner à chacun sa place de sujet implique des droits et des devoirs(respecter ne veut pas dire tout accepter, au risque d’une maltraitance des personnes âgées envers les soignants), sans disqualifier les soignants. Cela implique que la bientraitance concerne les personnes âgées, leurs familles et les personnels, mais aussi l’institution, chacun pouvant devenir maltraitant envers l’autre.</a:t>
            </a:r>
          </a:p>
          <a:p>
            <a:endParaRPr lang="fr-FR" dirty="0"/>
          </a:p>
        </p:txBody>
      </p:sp>
    </p:spTree>
    <p:extLst>
      <p:ext uri="{BB962C8B-B14F-4D97-AF65-F5344CB8AC3E}">
        <p14:creationId xmlns:p14="http://schemas.microsoft.com/office/powerpoint/2010/main" val="2141097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CF78DB-99BF-0FBA-9303-8301AFABC215}"/>
              </a:ext>
            </a:extLst>
          </p:cNvPr>
          <p:cNvSpPr>
            <a:spLocks noGrp="1"/>
          </p:cNvSpPr>
          <p:nvPr>
            <p:ph type="title"/>
          </p:nvPr>
        </p:nvSpPr>
        <p:spPr/>
        <p:txBody>
          <a:bodyPr/>
          <a:lstStyle/>
          <a:p>
            <a:pPr algn="ctr"/>
            <a:r>
              <a:rPr lang="fr-FR" b="1" dirty="0"/>
              <a:t>Quelles sont les formes de maltraitance?</a:t>
            </a:r>
          </a:p>
        </p:txBody>
      </p:sp>
      <p:sp>
        <p:nvSpPr>
          <p:cNvPr id="3" name="Espace réservé du contenu 2">
            <a:extLst>
              <a:ext uri="{FF2B5EF4-FFF2-40B4-BE49-F238E27FC236}">
                <a16:creationId xmlns:a16="http://schemas.microsoft.com/office/drawing/2014/main" id="{07D5B5B5-19E8-EFD5-6493-F0B4DE8AA0C8}"/>
              </a:ext>
            </a:extLst>
          </p:cNvPr>
          <p:cNvSpPr>
            <a:spLocks noGrp="1"/>
          </p:cNvSpPr>
          <p:nvPr>
            <p:ph idx="1"/>
          </p:nvPr>
        </p:nvSpPr>
        <p:spPr/>
        <p:txBody>
          <a:bodyPr/>
          <a:lstStyle/>
          <a:p>
            <a:r>
              <a:rPr lang="fr-FR" altLang="fr-FR" b="1" u="sng" dirty="0">
                <a:solidFill>
                  <a:srgbClr val="7030A0"/>
                </a:solidFill>
              </a:rPr>
              <a:t>Maltraitance psychologique:</a:t>
            </a:r>
          </a:p>
          <a:p>
            <a:pPr>
              <a:buFont typeface="Wingdings" panose="05000000000000000000" pitchFamily="2" charset="2"/>
              <a:buChar char="§"/>
            </a:pPr>
            <a:r>
              <a:rPr lang="fr-FR" altLang="fr-FR" dirty="0">
                <a:solidFill>
                  <a:srgbClr val="7030A0"/>
                </a:solidFill>
              </a:rPr>
              <a:t>Oubli, indifférence.</a:t>
            </a:r>
          </a:p>
          <a:p>
            <a:pPr>
              <a:buFont typeface="Wingdings" panose="05000000000000000000" pitchFamily="2" charset="2"/>
              <a:buChar char="§"/>
            </a:pPr>
            <a:r>
              <a:rPr lang="fr-FR" altLang="fr-FR" dirty="0">
                <a:solidFill>
                  <a:srgbClr val="7030A0"/>
                </a:solidFill>
              </a:rPr>
              <a:t>Non reconnaissance du statut d’adulte.</a:t>
            </a:r>
          </a:p>
          <a:p>
            <a:pPr>
              <a:buFont typeface="Wingdings" panose="05000000000000000000" pitchFamily="2" charset="2"/>
              <a:buChar char="§"/>
            </a:pPr>
            <a:r>
              <a:rPr lang="fr-FR" altLang="fr-FR" dirty="0">
                <a:solidFill>
                  <a:srgbClr val="7030A0"/>
                </a:solidFill>
              </a:rPr>
              <a:t>Non reconnaissance du statut de personne.</a:t>
            </a:r>
          </a:p>
          <a:p>
            <a:pPr>
              <a:buFont typeface="Wingdings" panose="05000000000000000000" pitchFamily="2" charset="2"/>
              <a:buChar char="§"/>
            </a:pPr>
            <a:r>
              <a:rPr lang="fr-FR" altLang="fr-FR" dirty="0">
                <a:solidFill>
                  <a:srgbClr val="7030A0"/>
                </a:solidFill>
              </a:rPr>
              <a:t>Notion de liberté.</a:t>
            </a:r>
          </a:p>
          <a:p>
            <a:pPr>
              <a:buFont typeface="Wingdings" panose="05000000000000000000" pitchFamily="2" charset="2"/>
              <a:buChar char="§"/>
            </a:pPr>
            <a:r>
              <a:rPr lang="fr-FR" altLang="fr-FR" dirty="0">
                <a:solidFill>
                  <a:srgbClr val="7030A0"/>
                </a:solidFill>
              </a:rPr>
              <a:t>Le non respect de la pudeur</a:t>
            </a:r>
          </a:p>
          <a:p>
            <a:pPr>
              <a:buFont typeface="Wingdings" panose="05000000000000000000" pitchFamily="2" charset="2"/>
              <a:buChar char="§"/>
            </a:pPr>
            <a:r>
              <a:rPr lang="fr-FR" altLang="fr-FR" dirty="0">
                <a:solidFill>
                  <a:srgbClr val="7030A0"/>
                </a:solidFill>
              </a:rPr>
              <a:t>La carence affective, le chantage.</a:t>
            </a:r>
          </a:p>
          <a:p>
            <a:endParaRPr lang="fr-FR" dirty="0"/>
          </a:p>
        </p:txBody>
      </p:sp>
    </p:spTree>
    <p:extLst>
      <p:ext uri="{BB962C8B-B14F-4D97-AF65-F5344CB8AC3E}">
        <p14:creationId xmlns:p14="http://schemas.microsoft.com/office/powerpoint/2010/main" val="4263131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DC9A37-D4AA-5730-221E-2BECC35ED8A6}"/>
              </a:ext>
            </a:extLst>
          </p:cNvPr>
          <p:cNvSpPr>
            <a:spLocks noGrp="1"/>
          </p:cNvSpPr>
          <p:nvPr>
            <p:ph type="title"/>
          </p:nvPr>
        </p:nvSpPr>
        <p:spPr/>
        <p:txBody>
          <a:bodyPr/>
          <a:lstStyle/>
          <a:p>
            <a:pPr algn="ctr"/>
            <a:r>
              <a:rPr lang="fr-FR" b="1" dirty="0"/>
              <a:t>Quelles sont les formes de maltraitance?</a:t>
            </a:r>
            <a:endParaRPr lang="fr-FR" dirty="0"/>
          </a:p>
        </p:txBody>
      </p:sp>
      <p:sp>
        <p:nvSpPr>
          <p:cNvPr id="3" name="Espace réservé du contenu 2">
            <a:extLst>
              <a:ext uri="{FF2B5EF4-FFF2-40B4-BE49-F238E27FC236}">
                <a16:creationId xmlns:a16="http://schemas.microsoft.com/office/drawing/2014/main" id="{512BB805-DCE2-9A27-C156-C4A263EBFE79}"/>
              </a:ext>
            </a:extLst>
          </p:cNvPr>
          <p:cNvSpPr>
            <a:spLocks noGrp="1"/>
          </p:cNvSpPr>
          <p:nvPr>
            <p:ph idx="1"/>
          </p:nvPr>
        </p:nvSpPr>
        <p:spPr/>
        <p:txBody>
          <a:bodyPr/>
          <a:lstStyle/>
          <a:p>
            <a:r>
              <a:rPr lang="fr-FR" altLang="fr-FR" b="1" u="sng" dirty="0">
                <a:solidFill>
                  <a:srgbClr val="7030A0"/>
                </a:solidFill>
              </a:rPr>
              <a:t>Maltraitance financière:</a:t>
            </a:r>
          </a:p>
          <a:p>
            <a:pPr>
              <a:buFont typeface="Wingdings" panose="05000000000000000000" pitchFamily="2" charset="2"/>
              <a:buChar char="§"/>
            </a:pPr>
            <a:r>
              <a:rPr lang="fr-FR" altLang="fr-FR" dirty="0">
                <a:solidFill>
                  <a:srgbClr val="7030A0"/>
                </a:solidFill>
              </a:rPr>
              <a:t>Vol d’argent, de chéquier, de biens.</a:t>
            </a:r>
          </a:p>
          <a:p>
            <a:pPr>
              <a:buFont typeface="Wingdings" panose="05000000000000000000" pitchFamily="2" charset="2"/>
              <a:buChar char="§"/>
            </a:pPr>
            <a:r>
              <a:rPr lang="fr-FR" altLang="fr-FR" dirty="0">
                <a:solidFill>
                  <a:srgbClr val="7030A0"/>
                </a:solidFill>
              </a:rPr>
              <a:t>Extraction de signature pour l’héritage, les chèques.</a:t>
            </a:r>
          </a:p>
          <a:p>
            <a:pPr>
              <a:buFont typeface="Wingdings" panose="05000000000000000000" pitchFamily="2" charset="2"/>
              <a:buChar char="§"/>
            </a:pPr>
            <a:r>
              <a:rPr lang="fr-FR" altLang="fr-FR" dirty="0">
                <a:solidFill>
                  <a:srgbClr val="7030A0"/>
                </a:solidFill>
              </a:rPr>
              <a:t>Restrictions abusives.</a:t>
            </a:r>
          </a:p>
          <a:p>
            <a:pPr>
              <a:buFont typeface="Wingdings" panose="05000000000000000000" pitchFamily="2" charset="2"/>
              <a:buChar char="§"/>
            </a:pPr>
            <a:r>
              <a:rPr lang="fr-FR" altLang="fr-FR" dirty="0">
                <a:solidFill>
                  <a:srgbClr val="7030A0"/>
                </a:solidFill>
              </a:rPr>
              <a:t>Profiter de la vulnérabilité.</a:t>
            </a:r>
          </a:p>
          <a:p>
            <a:endParaRPr lang="fr-FR" dirty="0"/>
          </a:p>
        </p:txBody>
      </p:sp>
    </p:spTree>
    <p:extLst>
      <p:ext uri="{BB962C8B-B14F-4D97-AF65-F5344CB8AC3E}">
        <p14:creationId xmlns:p14="http://schemas.microsoft.com/office/powerpoint/2010/main" val="3737433059"/>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219</TotalTime>
  <Words>1128</Words>
  <Application>Microsoft Office PowerPoint</Application>
  <PresentationFormat>Grand écran</PresentationFormat>
  <Paragraphs>114</Paragraphs>
  <Slides>19</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19</vt:i4>
      </vt:variant>
    </vt:vector>
  </HeadingPairs>
  <TitlesOfParts>
    <vt:vector size="24" baseType="lpstr">
      <vt:lpstr>Arial</vt:lpstr>
      <vt:lpstr>Century Gothic</vt:lpstr>
      <vt:lpstr>Wingdings</vt:lpstr>
      <vt:lpstr>Wingdings 3</vt:lpstr>
      <vt:lpstr>Brin</vt:lpstr>
      <vt:lpstr>BIENTRAITANCE EN EHPAD</vt:lpstr>
      <vt:lpstr>Le choc 2022</vt:lpstr>
      <vt:lpstr>Qu’avons nous fait de nos anciens? </vt:lpstr>
      <vt:lpstr>Loi grand âge</vt:lpstr>
      <vt:lpstr>BIENTRAITANCE</vt:lpstr>
      <vt:lpstr>Présentation PowerPoint</vt:lpstr>
      <vt:lpstr>Présentation PowerPoint</vt:lpstr>
      <vt:lpstr>Quelles sont les formes de maltraitance?</vt:lpstr>
      <vt:lpstr>Quelles sont les formes de maltraitance?</vt:lpstr>
      <vt:lpstr>Quelles sont les formes de maltraitance?</vt:lpstr>
      <vt:lpstr>Quelles sont les formes de maltraitance?</vt:lpstr>
      <vt:lpstr>Quelles sont les formes de maltraitance?</vt:lpstr>
      <vt:lpstr>Quelles sont les formes de maltraitance?</vt:lpstr>
      <vt:lpstr>Quelles sont les formes de maltraitance?</vt:lpstr>
      <vt:lpstr>DEMARCHE PREVENTIVE</vt:lpstr>
      <vt:lpstr>Et pour les Bénévoles?</vt:lpstr>
      <vt:lpstr>Présentation PowerPoint</vt:lpstr>
      <vt:lpstr>CONCLUSION</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BIENTRAITANCE EN EHPAD</dc:title>
  <dc:creator>Patrick Villette</dc:creator>
  <cp:lastModifiedBy>Patrick Villette</cp:lastModifiedBy>
  <cp:revision>7</cp:revision>
  <dcterms:created xsi:type="dcterms:W3CDTF">2022-05-08T16:16:17Z</dcterms:created>
  <dcterms:modified xsi:type="dcterms:W3CDTF">2022-05-17T15:33:36Z</dcterms:modified>
</cp:coreProperties>
</file>